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notesMasterIdLst>
    <p:notesMasterId r:id="rId50"/>
  </p:notesMasterIdLst>
  <p:sldIdLst>
    <p:sldId id="361" r:id="rId2"/>
    <p:sldId id="388" r:id="rId3"/>
    <p:sldId id="362" r:id="rId4"/>
    <p:sldId id="389" r:id="rId5"/>
    <p:sldId id="391" r:id="rId6"/>
    <p:sldId id="392" r:id="rId7"/>
    <p:sldId id="366" r:id="rId8"/>
    <p:sldId id="394" r:id="rId9"/>
    <p:sldId id="412" r:id="rId10"/>
    <p:sldId id="356" r:id="rId11"/>
    <p:sldId id="416" r:id="rId12"/>
    <p:sldId id="358" r:id="rId13"/>
    <p:sldId id="369" r:id="rId14"/>
    <p:sldId id="258" r:id="rId15"/>
    <p:sldId id="370" r:id="rId16"/>
    <p:sldId id="352" r:id="rId17"/>
    <p:sldId id="260" r:id="rId18"/>
    <p:sldId id="406" r:id="rId19"/>
    <p:sldId id="315" r:id="rId20"/>
    <p:sldId id="333" r:id="rId21"/>
    <p:sldId id="409" r:id="rId22"/>
    <p:sldId id="397" r:id="rId23"/>
    <p:sldId id="322" r:id="rId24"/>
    <p:sldId id="324" r:id="rId25"/>
    <p:sldId id="360" r:id="rId26"/>
    <p:sldId id="400" r:id="rId27"/>
    <p:sldId id="401" r:id="rId28"/>
    <p:sldId id="350" r:id="rId29"/>
    <p:sldId id="346" r:id="rId30"/>
    <p:sldId id="410" r:id="rId31"/>
    <p:sldId id="411" r:id="rId32"/>
    <p:sldId id="398" r:id="rId33"/>
    <p:sldId id="414" r:id="rId34"/>
    <p:sldId id="373" r:id="rId35"/>
    <p:sldId id="340" r:id="rId36"/>
    <p:sldId id="343" r:id="rId37"/>
    <p:sldId id="417" r:id="rId38"/>
    <p:sldId id="345" r:id="rId39"/>
    <p:sldId id="339" r:id="rId40"/>
    <p:sldId id="344" r:id="rId41"/>
    <p:sldId id="265" r:id="rId42"/>
    <p:sldId id="262" r:id="rId43"/>
    <p:sldId id="408" r:id="rId44"/>
    <p:sldId id="353" r:id="rId45"/>
    <p:sldId id="372" r:id="rId46"/>
    <p:sldId id="325" r:id="rId47"/>
    <p:sldId id="336" r:id="rId48"/>
    <p:sldId id="313" r:id="rId4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22" autoAdjust="0"/>
    <p:restoredTop sz="89333" autoAdjust="0"/>
  </p:normalViewPr>
  <p:slideViewPr>
    <p:cSldViewPr>
      <p:cViewPr varScale="1">
        <p:scale>
          <a:sx n="70" d="100"/>
          <a:sy n="70" d="100"/>
        </p:scale>
        <p:origin x="-100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95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2138198-EE87-43ED-96B0-469A87EDACF7}" type="datetimeFigureOut">
              <a:rPr lang="en-US"/>
              <a:pPr>
                <a:defRPr/>
              </a:pPr>
              <a:t>2/21/2015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7F4FE12-B0FE-49AC-A201-AC398E572924}" type="slidenum">
              <a:rPr lang="en-US"/>
              <a:pPr>
                <a:defRPr/>
              </a:pPr>
              <a:t>‹#›</a:t>
            </a:fld>
            <a:endParaRPr lang="en-US"/>
          </a:p>
        </p:txBody>
      </p:sp>
    </p:spTree>
    <p:extLst>
      <p:ext uri="{BB962C8B-B14F-4D97-AF65-F5344CB8AC3E}">
        <p14:creationId xmlns="" xmlns:p14="http://schemas.microsoft.com/office/powerpoint/2010/main" val="27559367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Presentation</a:t>
            </a:r>
            <a:r>
              <a:rPr lang="en-US" i="1" baseline="0" dirty="0" smtClean="0"/>
              <a:t> by </a:t>
            </a:r>
            <a:r>
              <a:rPr lang="en-US" i="1" baseline="0" dirty="0" smtClean="0"/>
              <a:t>Lynn </a:t>
            </a:r>
            <a:r>
              <a:rPr lang="en-US" i="1" baseline="0" dirty="0" smtClean="0"/>
              <a:t>Walsh at a UPF conference in Prague, Czech Republic, October </a:t>
            </a:r>
            <a:r>
              <a:rPr lang="en-US" i="1" baseline="0" dirty="0" smtClean="0"/>
              <a:t> 2014 . </a:t>
            </a:r>
            <a:r>
              <a:rPr lang="en-US" b="1" i="1" baseline="0" dirty="0" smtClean="0"/>
              <a:t>This slide show is very long</a:t>
            </a:r>
            <a:r>
              <a:rPr lang="en-US" i="1" baseline="0" dirty="0" smtClean="0"/>
              <a:t>. </a:t>
            </a:r>
            <a:r>
              <a:rPr lang="en-US" b="1" i="1" baseline="0" dirty="0" smtClean="0"/>
              <a:t>The presentation  can be edited, shortened, added to, done in sections, etc. to fit your purpose and audience. </a:t>
            </a:r>
            <a:endParaRPr lang="en-US" b="1" i="1" dirty="0"/>
          </a:p>
        </p:txBody>
      </p:sp>
      <p:sp>
        <p:nvSpPr>
          <p:cNvPr id="4" name="Slide Number Placeholder 3"/>
          <p:cNvSpPr>
            <a:spLocks noGrp="1"/>
          </p:cNvSpPr>
          <p:nvPr>
            <p:ph type="sldNum" sz="quarter" idx="10"/>
          </p:nvPr>
        </p:nvSpPr>
        <p:spPr/>
        <p:txBody>
          <a:bodyPr/>
          <a:lstStyle/>
          <a:p>
            <a:pPr>
              <a:defRPr/>
            </a:pPr>
            <a:fld id="{57F4FE12-B0FE-49AC-A201-AC398E572924}" type="slidenum">
              <a:rPr lang="en-US" smtClean="0"/>
              <a:pPr>
                <a:defRPr/>
              </a:pPr>
              <a:t>1</a:t>
            </a:fld>
            <a:endParaRPr lang="en-US" dirty="0"/>
          </a:p>
        </p:txBody>
      </p:sp>
    </p:spTree>
    <p:extLst>
      <p:ext uri="{BB962C8B-B14F-4D97-AF65-F5344CB8AC3E}">
        <p14:creationId xmlns="" xmlns:p14="http://schemas.microsoft.com/office/powerpoint/2010/main" val="505624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dirty="0" smtClean="0"/>
              <a:t>How well</a:t>
            </a:r>
            <a:r>
              <a:rPr lang="en-US" sz="1200" b="0" baseline="0" dirty="0" smtClean="0"/>
              <a:t> does a relationship work between two people focused on their self? </a:t>
            </a:r>
          </a:p>
          <a:p>
            <a:r>
              <a:rPr lang="en-US" sz="1200" b="0" baseline="0" dirty="0" smtClean="0"/>
              <a:t>What happens? (</a:t>
            </a:r>
            <a:r>
              <a:rPr lang="en-US" sz="1200" b="0" i="1" baseline="0" dirty="0" smtClean="0"/>
              <a:t>ask them</a:t>
            </a:r>
            <a:r>
              <a:rPr lang="en-US" sz="1200" b="0" baseline="0" dirty="0" smtClean="0"/>
              <a:t>) What is missing?  </a:t>
            </a:r>
            <a:endParaRPr lang="en-US" dirty="0"/>
          </a:p>
        </p:txBody>
      </p:sp>
      <p:sp>
        <p:nvSpPr>
          <p:cNvPr id="4" name="Slide Number Placeholder 3"/>
          <p:cNvSpPr>
            <a:spLocks noGrp="1"/>
          </p:cNvSpPr>
          <p:nvPr>
            <p:ph type="sldNum" sz="quarter" idx="10"/>
          </p:nvPr>
        </p:nvSpPr>
        <p:spPr/>
        <p:txBody>
          <a:bodyPr/>
          <a:lstStyle/>
          <a:p>
            <a:pPr>
              <a:defRPr/>
            </a:pPr>
            <a:fld id="{57F4FE12-B0FE-49AC-A201-AC398E572924}" type="slidenum">
              <a:rPr lang="en-US" smtClean="0"/>
              <a:pPr>
                <a:defRPr/>
              </a:pPr>
              <a:t>10</a:t>
            </a:fld>
            <a:endParaRPr lang="en-US"/>
          </a:p>
        </p:txBody>
      </p:sp>
    </p:spTree>
    <p:extLst>
      <p:ext uri="{BB962C8B-B14F-4D97-AF65-F5344CB8AC3E}">
        <p14:creationId xmlns="" xmlns:p14="http://schemas.microsoft.com/office/powerpoint/2010/main" val="1058144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Acknowledgment of a higher and shared purpose in a relationship makes all the difference. When we identify with a higher purpose, we are drawn out of selfishness and invest  more of our self and in doing so we grow.    </a:t>
            </a:r>
          </a:p>
          <a:p>
            <a:endParaRPr lang="en-US" dirty="0"/>
          </a:p>
        </p:txBody>
      </p:sp>
      <p:sp>
        <p:nvSpPr>
          <p:cNvPr id="4" name="Slide Number Placeholder 3"/>
          <p:cNvSpPr>
            <a:spLocks noGrp="1"/>
          </p:cNvSpPr>
          <p:nvPr>
            <p:ph type="sldNum" sz="quarter" idx="10"/>
          </p:nvPr>
        </p:nvSpPr>
        <p:spPr/>
        <p:txBody>
          <a:bodyPr/>
          <a:lstStyle/>
          <a:p>
            <a:pPr>
              <a:defRPr/>
            </a:pPr>
            <a:fld id="{57F4FE12-B0FE-49AC-A201-AC398E572924}"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a:t>
            </a:r>
            <a:r>
              <a:rPr lang="en-US" baseline="0" dirty="0" smtClean="0"/>
              <a:t> humans came into being because of the relationship of their mother and father. We survive, develop and thrive only through relationships. The more sense of higher purpose shared in those relationships the more likely the relationship will be stable, loving and fulfilling. </a:t>
            </a:r>
          </a:p>
          <a:p>
            <a:r>
              <a:rPr lang="en-US" dirty="0" smtClean="0"/>
              <a:t>Human</a:t>
            </a:r>
            <a:r>
              <a:rPr lang="en-US" baseline="0" dirty="0" smtClean="0"/>
              <a:t> beings are fundamentally relational. We are born from one relationship of our mother and father. We can survive only by depending on the willingness and ability of parents to sacrifice for us. And can only thrive as human beings when we are love and when we are loving of others, Fulfillment does not come without giving of our self, even being vulnerable. We are relational and are fulfilled in loving relationships. We all crave being known, accepted and loved but we also grow the most when we learn to act out of the well-being of others. </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57F4FE12-B0FE-49AC-A201-AC398E572924}" type="slidenum">
              <a:rPr lang="en-US" smtClean="0"/>
              <a:pPr>
                <a:defRPr/>
              </a:pPr>
              <a:t>12</a:t>
            </a:fld>
            <a:endParaRPr lang="en-US"/>
          </a:p>
        </p:txBody>
      </p:sp>
    </p:spTree>
    <p:extLst>
      <p:ext uri="{BB962C8B-B14F-4D97-AF65-F5344CB8AC3E}">
        <p14:creationId xmlns="" xmlns:p14="http://schemas.microsoft.com/office/powerpoint/2010/main" val="3895659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it is fair to ask, “What is my purpose</a:t>
            </a:r>
            <a:r>
              <a:rPr lang="en-US" baseline="0" dirty="0" smtClean="0"/>
              <a:t> in life? What higher purposes can I serve in my life?” </a:t>
            </a:r>
            <a:endParaRPr lang="en-US" dirty="0" smtClean="0"/>
          </a:p>
          <a:p>
            <a:r>
              <a:rPr lang="en-US" dirty="0" smtClean="0"/>
              <a:t>It </a:t>
            </a:r>
            <a:r>
              <a:rPr lang="en-US" dirty="0" smtClean="0"/>
              <a:t>is good to ask young people,</a:t>
            </a:r>
            <a:r>
              <a:rPr lang="en-US" baseline="0" dirty="0" smtClean="0"/>
              <a:t> “What is the most important decision you make in your life?” . Often the reply </a:t>
            </a:r>
            <a:r>
              <a:rPr lang="en-US" baseline="0" dirty="0" smtClean="0"/>
              <a:t>is, </a:t>
            </a:r>
            <a:r>
              <a:rPr lang="en-US" baseline="0" dirty="0" smtClean="0"/>
              <a:t>“what school I attend, my career, where I live</a:t>
            </a:r>
            <a:r>
              <a:rPr lang="en-US" baseline="0" dirty="0" smtClean="0"/>
              <a:t>.” </a:t>
            </a:r>
            <a:r>
              <a:rPr lang="en-US" baseline="0" dirty="0" smtClean="0"/>
              <a:t>Sometimes someone </a:t>
            </a:r>
            <a:r>
              <a:rPr lang="en-US" baseline="0" dirty="0" smtClean="0"/>
              <a:t>says, “who </a:t>
            </a:r>
            <a:r>
              <a:rPr lang="en-US" baseline="0" dirty="0" smtClean="0"/>
              <a:t>I will marry.” But when you think about it … </a:t>
            </a:r>
            <a:endParaRPr lang="en-US" dirty="0"/>
          </a:p>
        </p:txBody>
      </p:sp>
      <p:sp>
        <p:nvSpPr>
          <p:cNvPr id="4" name="Slide Number Placeholder 3"/>
          <p:cNvSpPr>
            <a:spLocks noGrp="1"/>
          </p:cNvSpPr>
          <p:nvPr>
            <p:ph type="sldNum" sz="quarter" idx="10"/>
          </p:nvPr>
        </p:nvSpPr>
        <p:spPr/>
        <p:txBody>
          <a:bodyPr/>
          <a:lstStyle/>
          <a:p>
            <a:pPr>
              <a:defRPr/>
            </a:pPr>
            <a:fld id="{57F4FE12-B0FE-49AC-A201-AC398E572924}" type="slidenum">
              <a:rPr lang="en-US" smtClean="0"/>
              <a:pPr>
                <a:defRPr/>
              </a:pPr>
              <a:t>13</a:t>
            </a:fld>
            <a:endParaRPr lang="en-US"/>
          </a:p>
        </p:txBody>
      </p:sp>
    </p:spTree>
    <p:extLst>
      <p:ext uri="{BB962C8B-B14F-4D97-AF65-F5344CB8AC3E}">
        <p14:creationId xmlns="" xmlns:p14="http://schemas.microsoft.com/office/powerpoint/2010/main" val="530135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aseline="0" dirty="0" smtClean="0"/>
              <a:t>The </a:t>
            </a:r>
            <a:r>
              <a:rPr lang="en-US" baseline="0" dirty="0" smtClean="0"/>
              <a:t>most important decision is who will be the mother or father of my children? </a:t>
            </a:r>
            <a:r>
              <a:rPr lang="en-US" baseline="0" dirty="0" smtClean="0"/>
              <a:t>Why?</a:t>
            </a:r>
            <a:endParaRPr lang="en-US" dirty="0" smtClean="0"/>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E844228-DB98-4F2B-A360-CA2DB9FC0B5A}" type="slidenum">
              <a:rPr lang="en-US" smtClean="0"/>
              <a:pPr fontAlgn="base">
                <a:spcBef>
                  <a:spcPct val="0"/>
                </a:spcBef>
                <a:spcAft>
                  <a:spcPct val="0"/>
                </a:spcAft>
                <a:defRPr/>
              </a:pPr>
              <a:t>14</a:t>
            </a:fld>
            <a:endParaRPr lang="en-US" smtClean="0"/>
          </a:p>
        </p:txBody>
      </p:sp>
    </p:spTree>
    <p:extLst>
      <p:ext uri="{BB962C8B-B14F-4D97-AF65-F5344CB8AC3E}">
        <p14:creationId xmlns="" xmlns:p14="http://schemas.microsoft.com/office/powerpoint/2010/main" val="1938229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Many youth don’t get it until you remind them that the DNA of their mother and father largely determined their intelligence, </a:t>
            </a:r>
            <a:r>
              <a:rPr lang="en-US" baseline="0" dirty="0" smtClean="0"/>
              <a:t>their </a:t>
            </a:r>
            <a:r>
              <a:rPr lang="en-US" baseline="0" dirty="0" smtClean="0"/>
              <a:t>looks, , eye color, body shape and size, talents, gifts, health, etc. Then what about the impact of the relationship between one’s parents?  Whether it be non-existent, stable and loving or charged with violence, we are imprinted with </a:t>
            </a:r>
            <a:r>
              <a:rPr lang="en-US" baseline="0" dirty="0" smtClean="0"/>
              <a:t>early </a:t>
            </a:r>
            <a:r>
              <a:rPr lang="en-US" baseline="0" dirty="0" smtClean="0"/>
              <a:t>lessons about relationships, what is a man , what is a woman, </a:t>
            </a:r>
            <a:r>
              <a:rPr lang="en-US" baseline="0" dirty="0" smtClean="0"/>
              <a:t>from our early experiences with those most important to us our parents.   </a:t>
            </a:r>
            <a:endParaRPr lang="en-US" dirty="0"/>
          </a:p>
        </p:txBody>
      </p:sp>
      <p:sp>
        <p:nvSpPr>
          <p:cNvPr id="4" name="Slide Number Placeholder 3"/>
          <p:cNvSpPr>
            <a:spLocks noGrp="1"/>
          </p:cNvSpPr>
          <p:nvPr>
            <p:ph type="sldNum" sz="quarter" idx="10"/>
          </p:nvPr>
        </p:nvSpPr>
        <p:spPr/>
        <p:txBody>
          <a:bodyPr/>
          <a:lstStyle/>
          <a:p>
            <a:pPr>
              <a:defRPr/>
            </a:pPr>
            <a:fld id="{57F4FE12-B0FE-49AC-A201-AC398E572924}" type="slidenum">
              <a:rPr lang="en-US" smtClean="0"/>
              <a:pPr>
                <a:defRPr/>
              </a:pPr>
              <a:t>15</a:t>
            </a:fld>
            <a:endParaRPr lang="en-US"/>
          </a:p>
        </p:txBody>
      </p:sp>
    </p:spTree>
    <p:extLst>
      <p:ext uri="{BB962C8B-B14F-4D97-AF65-F5344CB8AC3E}">
        <p14:creationId xmlns="" xmlns:p14="http://schemas.microsoft.com/office/powerpoint/2010/main" val="14246845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In order to develop to our optimum potential, we each require dedicated care and love as well as years of guidance to learn consequences, respect of others and to develop morals and a strong conscience. No parents are perfect but the stability and maturity of our parents predict the advantages or disadvantages we will receive. </a:t>
            </a:r>
            <a:endParaRPr lang="en-US" dirty="0"/>
          </a:p>
        </p:txBody>
      </p:sp>
      <p:sp>
        <p:nvSpPr>
          <p:cNvPr id="4" name="Slide Number Placeholder 3"/>
          <p:cNvSpPr>
            <a:spLocks noGrp="1"/>
          </p:cNvSpPr>
          <p:nvPr>
            <p:ph type="sldNum" sz="quarter" idx="10"/>
          </p:nvPr>
        </p:nvSpPr>
        <p:spPr/>
        <p:txBody>
          <a:bodyPr/>
          <a:lstStyle/>
          <a:p>
            <a:pPr>
              <a:defRPr/>
            </a:pPr>
            <a:fld id="{57F4FE12-B0FE-49AC-A201-AC398E572924}" type="slidenum">
              <a:rPr lang="en-US" smtClean="0"/>
              <a:pPr>
                <a:defRPr/>
              </a:pPr>
              <a:t>16</a:t>
            </a:fld>
            <a:endParaRPr lang="en-US"/>
          </a:p>
        </p:txBody>
      </p:sp>
    </p:spTree>
    <p:extLst>
      <p:ext uri="{BB962C8B-B14F-4D97-AF65-F5344CB8AC3E}">
        <p14:creationId xmlns="" xmlns:p14="http://schemas.microsoft.com/office/powerpoint/2010/main" val="3035950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Studies</a:t>
            </a:r>
            <a:r>
              <a:rPr lang="en-US" baseline="0" dirty="0" smtClean="0"/>
              <a:t> have </a:t>
            </a:r>
            <a:r>
              <a:rPr lang="en-US" baseline="0" dirty="0" smtClean="0"/>
              <a:t>shown </a:t>
            </a:r>
            <a:r>
              <a:rPr lang="en-US" baseline="0" dirty="0" smtClean="0"/>
              <a:t>that as relational beings secure attachment from the very beginning and through all stages of maturing, enhances our greatest human abilities. </a:t>
            </a:r>
            <a:r>
              <a:rPr lang="en-US" sz="1200" dirty="0" smtClean="0"/>
              <a:t>Secure attachment predicts emotional makeup, the ability to trust and learn and the development of a healthy sense of self and thriving relationships </a:t>
            </a:r>
            <a:r>
              <a:rPr lang="en-US" sz="1200" b="0" dirty="0" smtClean="0"/>
              <a:t>throughout life</a:t>
            </a:r>
            <a:r>
              <a:rPr lang="en-US" sz="1200" dirty="0" smtClean="0"/>
              <a:t>. Without sense of genuine love and belonging we try to fill the need with more destructive attachments. </a:t>
            </a:r>
          </a:p>
          <a:p>
            <a:r>
              <a:rPr lang="en-US" sz="1200" b="1" dirty="0" smtClean="0"/>
              <a:t>Adolescents seek attachment </a:t>
            </a:r>
            <a:r>
              <a:rPr lang="en-US" sz="1200" dirty="0" smtClean="0"/>
              <a:t>&amp; learn who they are as individuals through their relationships. Without close relationship with parents, teens will instead attach to peers who naturally lack maturity, often do not give good guidance nor think about their long term well-being. </a:t>
            </a:r>
            <a:r>
              <a:rPr lang="en-US" baseline="0" dirty="0" smtClean="0"/>
              <a:t>Teens lacking good relationships with their parents naturally seek attachment with peers, and this is when we see teens constantly on the texting or on phone, desperate to leave the family dinner table to be with friends. Many of us parents have thought this was normal and therefore healthy but peers do not give good guidance nor long-term caring commitment. We know teens are easily misled by their peers. Only mature committed parents  give the secure bond and principled guidance adolescents need to develop their potential.   </a:t>
            </a:r>
            <a:endParaRPr lang="en-US" dirty="0"/>
          </a:p>
        </p:txBody>
      </p:sp>
      <p:sp>
        <p:nvSpPr>
          <p:cNvPr id="4" name="Slide Number Placeholder 3"/>
          <p:cNvSpPr>
            <a:spLocks noGrp="1"/>
          </p:cNvSpPr>
          <p:nvPr>
            <p:ph type="sldNum" sz="quarter" idx="10"/>
          </p:nvPr>
        </p:nvSpPr>
        <p:spPr/>
        <p:txBody>
          <a:bodyPr/>
          <a:lstStyle/>
          <a:p>
            <a:pPr>
              <a:defRPr/>
            </a:pPr>
            <a:fld id="{57F4FE12-B0FE-49AC-A201-AC398E572924}" type="slidenum">
              <a:rPr lang="en-US" smtClean="0"/>
              <a:pPr>
                <a:defRPr/>
              </a:pPr>
              <a:t>17</a:t>
            </a:fld>
            <a:endParaRPr lang="en-US"/>
          </a:p>
        </p:txBody>
      </p:sp>
    </p:spTree>
    <p:extLst>
      <p:ext uri="{BB962C8B-B14F-4D97-AF65-F5344CB8AC3E}">
        <p14:creationId xmlns="" xmlns:p14="http://schemas.microsoft.com/office/powerpoint/2010/main" val="31329327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Ideally we</a:t>
            </a:r>
            <a:r>
              <a:rPr lang="en-US" baseline="0" dirty="0" smtClean="0"/>
              <a:t> learn how to relate genuinely through genuine relationship with our parents. Authoritative parents provide unconditional love and understanding so children feel truly known and accepted as we all need. But Authoritative parents also as authorities teach consequences by giving consequences, teach self-discipline by giving logical discipline, and teach moral and values to guide ones conscience. Permissive parents who give in to feelings cannot provide this. And authoritarian parents that give orders and </a:t>
            </a:r>
            <a:r>
              <a:rPr lang="en-US" baseline="0" dirty="0" smtClean="0"/>
              <a:t>harsh rules </a:t>
            </a:r>
            <a:r>
              <a:rPr lang="en-US" baseline="0" dirty="0" smtClean="0"/>
              <a:t>with out understanding the world of the child also cannot teach the child genuine relationships of love and principle. (We really need to  and can help parents learn to parent effectively. )  </a:t>
            </a:r>
            <a:endParaRPr lang="en-US" dirty="0"/>
          </a:p>
        </p:txBody>
      </p:sp>
      <p:sp>
        <p:nvSpPr>
          <p:cNvPr id="4" name="Slide Number Placeholder 3"/>
          <p:cNvSpPr>
            <a:spLocks noGrp="1"/>
          </p:cNvSpPr>
          <p:nvPr>
            <p:ph type="sldNum" sz="quarter" idx="10"/>
          </p:nvPr>
        </p:nvSpPr>
        <p:spPr/>
        <p:txBody>
          <a:bodyPr/>
          <a:lstStyle/>
          <a:p>
            <a:fld id="{E45036DE-2AB5-4AA2-AA9F-81B82DFA42FB}" type="slidenum">
              <a:rPr lang="en-US" smtClean="0"/>
              <a:pPr/>
              <a:t>18</a:t>
            </a:fld>
            <a:endParaRPr lang="en-US"/>
          </a:p>
        </p:txBody>
      </p:sp>
    </p:spTree>
    <p:extLst>
      <p:ext uri="{BB962C8B-B14F-4D97-AF65-F5344CB8AC3E}">
        <p14:creationId xmlns="" xmlns:p14="http://schemas.microsoft.com/office/powerpoint/2010/main" val="41050454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Over and over again studies</a:t>
            </a:r>
            <a:r>
              <a:rPr lang="en-US" baseline="0" dirty="0" smtClean="0"/>
              <a:t> confirm married mothers and fathers give children the greatest benefit. </a:t>
            </a:r>
            <a:r>
              <a:rPr lang="en-US" i="1" baseline="0" dirty="0" smtClean="0"/>
              <a:t>Read</a:t>
            </a:r>
            <a:r>
              <a:rPr lang="en-US" baseline="0" dirty="0" smtClean="0"/>
              <a:t>…  Again this does not mean that single or divorced parents cannot do an excellent job. We know they can and many do so heroically but it is clearly more difficult and that makes it statistically  less likely in general. It is not the ideal. If we do not know the ideal, just as if we do not know the goal, how will be ever improve as human beings, and reach our goal and potential. </a:t>
            </a:r>
            <a:endParaRPr lang="en-US" dirty="0"/>
          </a:p>
        </p:txBody>
      </p:sp>
      <p:sp>
        <p:nvSpPr>
          <p:cNvPr id="4" name="Slide Number Placeholder 3"/>
          <p:cNvSpPr>
            <a:spLocks noGrp="1"/>
          </p:cNvSpPr>
          <p:nvPr>
            <p:ph type="sldNum" sz="quarter" idx="10"/>
          </p:nvPr>
        </p:nvSpPr>
        <p:spPr/>
        <p:txBody>
          <a:bodyPr/>
          <a:lstStyle/>
          <a:p>
            <a:pPr>
              <a:defRPr/>
            </a:pPr>
            <a:fld id="{57F4FE12-B0FE-49AC-A201-AC398E572924}" type="slidenum">
              <a:rPr lang="en-US" smtClean="0"/>
              <a:pPr>
                <a:defRPr/>
              </a:pPr>
              <a:t>19</a:t>
            </a:fld>
            <a:endParaRPr lang="en-US"/>
          </a:p>
        </p:txBody>
      </p:sp>
    </p:spTree>
    <p:extLst>
      <p:ext uri="{BB962C8B-B14F-4D97-AF65-F5344CB8AC3E}">
        <p14:creationId xmlns="" xmlns:p14="http://schemas.microsoft.com/office/powerpoint/2010/main" val="1965638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numerous</a:t>
            </a:r>
            <a:r>
              <a:rPr lang="en-US" baseline="0" dirty="0" smtClean="0"/>
              <a:t> threats to peace today. But we can say that underneath each of these factors there is a lack </a:t>
            </a:r>
            <a:r>
              <a:rPr lang="en-US" baseline="0" dirty="0" smtClean="0"/>
              <a:t>in the </a:t>
            </a:r>
            <a:r>
              <a:rPr lang="en-US" baseline="0" dirty="0" smtClean="0"/>
              <a:t>ability to value and treat others as oneself. In other words the heart of the human problem </a:t>
            </a:r>
            <a:r>
              <a:rPr lang="en-US" baseline="0" dirty="0" smtClean="0"/>
              <a:t>is </a:t>
            </a:r>
            <a:r>
              <a:rPr lang="en-US" baseline="0" dirty="0" smtClean="0"/>
              <a:t>in the human heart.</a:t>
            </a:r>
            <a:endParaRPr lang="en-US" dirty="0"/>
          </a:p>
        </p:txBody>
      </p:sp>
      <p:sp>
        <p:nvSpPr>
          <p:cNvPr id="4" name="Slide Number Placeholder 3"/>
          <p:cNvSpPr>
            <a:spLocks noGrp="1"/>
          </p:cNvSpPr>
          <p:nvPr>
            <p:ph type="sldNum" sz="quarter" idx="10"/>
          </p:nvPr>
        </p:nvSpPr>
        <p:spPr/>
        <p:txBody>
          <a:bodyPr/>
          <a:lstStyle/>
          <a:p>
            <a:pPr>
              <a:defRPr/>
            </a:pPr>
            <a:fld id="{57F4FE12-B0FE-49AC-A201-AC398E572924}" type="slidenum">
              <a:rPr lang="en-US" smtClean="0"/>
              <a:pPr>
                <a:defRPr/>
              </a:pPr>
              <a:t>2</a:t>
            </a:fld>
            <a:endParaRPr lang="en-US" dirty="0"/>
          </a:p>
        </p:txBody>
      </p:sp>
    </p:spTree>
    <p:extLst>
      <p:ext uri="{BB962C8B-B14F-4D97-AF65-F5344CB8AC3E}">
        <p14:creationId xmlns="" xmlns:p14="http://schemas.microsoft.com/office/powerpoint/2010/main" val="19750733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Marriage provides the best</a:t>
            </a:r>
            <a:r>
              <a:rPr lang="en-US" baseline="0" dirty="0" smtClean="0"/>
              <a:t> environment for raising children. And </a:t>
            </a:r>
            <a:r>
              <a:rPr lang="en-US" baseline="0" dirty="0" smtClean="0"/>
              <a:t>adults </a:t>
            </a:r>
            <a:r>
              <a:rPr lang="en-US" baseline="0" dirty="0" smtClean="0"/>
              <a:t>also </a:t>
            </a:r>
            <a:r>
              <a:rPr lang="en-US" baseline="0" dirty="0" smtClean="0"/>
              <a:t>thrive </a:t>
            </a:r>
            <a:r>
              <a:rPr lang="en-US" baseline="0" dirty="0" smtClean="0"/>
              <a:t>with a stable sense of belonging, exclusivity and commitment that marriage is meant to encourage. </a:t>
            </a:r>
            <a:r>
              <a:rPr lang="en-US" i="1" baseline="0" dirty="0" smtClean="0"/>
              <a:t>read </a:t>
            </a:r>
            <a:r>
              <a:rPr lang="en-US" baseline="0" dirty="0" smtClean="0"/>
              <a:t> Marriage has a clear purpose. </a:t>
            </a:r>
            <a:endParaRPr lang="en-US" dirty="0"/>
          </a:p>
        </p:txBody>
      </p:sp>
      <p:sp>
        <p:nvSpPr>
          <p:cNvPr id="4" name="Slide Number Placeholder 3"/>
          <p:cNvSpPr>
            <a:spLocks noGrp="1"/>
          </p:cNvSpPr>
          <p:nvPr>
            <p:ph type="sldNum" sz="quarter" idx="10"/>
          </p:nvPr>
        </p:nvSpPr>
        <p:spPr/>
        <p:txBody>
          <a:bodyPr/>
          <a:lstStyle/>
          <a:p>
            <a:pPr>
              <a:defRPr/>
            </a:pPr>
            <a:fld id="{57F4FE12-B0FE-49AC-A201-AC398E572924}" type="slidenum">
              <a:rPr lang="en-US" smtClean="0"/>
              <a:pPr>
                <a:defRPr/>
              </a:pPr>
              <a:t>20</a:t>
            </a:fld>
            <a:endParaRPr lang="en-US"/>
          </a:p>
        </p:txBody>
      </p:sp>
    </p:spTree>
    <p:extLst>
      <p:ext uri="{BB962C8B-B14F-4D97-AF65-F5344CB8AC3E}">
        <p14:creationId xmlns="" xmlns:p14="http://schemas.microsoft.com/office/powerpoint/2010/main" val="10240631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Marriage also</a:t>
            </a:r>
            <a:r>
              <a:rPr lang="en-US" baseline="0" dirty="0" smtClean="0"/>
              <a:t> creates stability within communities as married men commit to regulate their sex drive (women too) and commit their fidelity toward their spouse. This leads to decrease in male to male violence as the competition for mating declines and creates more trust between spouses. Data clearly indicates that marriage reduces domestic violence, and increases trust and emotional security. Also we know biologically male </a:t>
            </a:r>
            <a:r>
              <a:rPr lang="en-US" baseline="0" dirty="0" smtClean="0"/>
              <a:t>testosterone, </a:t>
            </a:r>
            <a:r>
              <a:rPr lang="en-US" baseline="0" dirty="0" smtClean="0"/>
              <a:t>and therefore </a:t>
            </a:r>
            <a:r>
              <a:rPr lang="en-US" baseline="0" dirty="0" smtClean="0"/>
              <a:t>aggression, </a:t>
            </a:r>
            <a:r>
              <a:rPr lang="en-US" baseline="0" dirty="0" smtClean="0"/>
              <a:t>is reduced through marriage and in relating directly with their children.  (Studies of violent criminals in prison when allowed to relate  to their children experience a reduction of testosterone.) </a:t>
            </a:r>
            <a:endParaRPr lang="en-US" dirty="0"/>
          </a:p>
        </p:txBody>
      </p:sp>
      <p:sp>
        <p:nvSpPr>
          <p:cNvPr id="4" name="Slide Number Placeholder 3"/>
          <p:cNvSpPr>
            <a:spLocks noGrp="1"/>
          </p:cNvSpPr>
          <p:nvPr>
            <p:ph type="sldNum" sz="quarter" idx="10"/>
          </p:nvPr>
        </p:nvSpPr>
        <p:spPr/>
        <p:txBody>
          <a:bodyPr/>
          <a:lstStyle/>
          <a:p>
            <a:pPr>
              <a:defRPr/>
            </a:pPr>
            <a:fld id="{57F4FE12-B0FE-49AC-A201-AC398E572924}" type="slidenum">
              <a:rPr lang="en-US" smtClean="0"/>
              <a:pPr>
                <a:defRPr/>
              </a:pPr>
              <a:t>21</a:t>
            </a:fld>
            <a:endParaRPr lang="en-US"/>
          </a:p>
        </p:txBody>
      </p:sp>
    </p:spTree>
    <p:extLst>
      <p:ext uri="{BB962C8B-B14F-4D97-AF65-F5344CB8AC3E}">
        <p14:creationId xmlns="" xmlns:p14="http://schemas.microsoft.com/office/powerpoint/2010/main" val="39514748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Imagine</a:t>
            </a:r>
            <a:r>
              <a:rPr lang="en-US" baseline="0" dirty="0" smtClean="0"/>
              <a:t> what is in the mind of this </a:t>
            </a:r>
            <a:r>
              <a:rPr lang="en-US" baseline="0" dirty="0" smtClean="0"/>
              <a:t>young man who </a:t>
            </a:r>
            <a:r>
              <a:rPr lang="en-US" baseline="0" dirty="0" smtClean="0"/>
              <a:t>just experienced the most significant moment in his life, the birth of his first child. How prepared is he to take on this pivotal moment? It will make all the difference in the whole future of his little daughter, and in the future of the mother. Will he at that moment in full commitment, </a:t>
            </a:r>
            <a:r>
              <a:rPr lang="en-US" baseline="0" dirty="0" smtClean="0"/>
              <a:t>dedicate </a:t>
            </a:r>
            <a:r>
              <a:rPr lang="en-US" baseline="0" dirty="0" smtClean="0"/>
              <a:t>himself to cherish and give his all to his wife as a husband and baby girl as her father ? Will he step up to be a true man? </a:t>
            </a:r>
            <a:endParaRPr lang="en-US" dirty="0"/>
          </a:p>
        </p:txBody>
      </p:sp>
      <p:sp>
        <p:nvSpPr>
          <p:cNvPr id="4" name="Slide Number Placeholder 3"/>
          <p:cNvSpPr>
            <a:spLocks noGrp="1"/>
          </p:cNvSpPr>
          <p:nvPr>
            <p:ph type="sldNum" sz="quarter" idx="10"/>
          </p:nvPr>
        </p:nvSpPr>
        <p:spPr/>
        <p:txBody>
          <a:bodyPr/>
          <a:lstStyle/>
          <a:p>
            <a:pPr>
              <a:defRPr/>
            </a:pPr>
            <a:fld id="{57F4FE12-B0FE-49AC-A201-AC398E572924}" type="slidenum">
              <a:rPr lang="en-US" smtClean="0"/>
              <a:pPr>
                <a:defRPr/>
              </a:pPr>
              <a:t>22</a:t>
            </a:fld>
            <a:endParaRPr lang="en-US"/>
          </a:p>
        </p:txBody>
      </p:sp>
    </p:spTree>
    <p:extLst>
      <p:ext uri="{BB962C8B-B14F-4D97-AF65-F5344CB8AC3E}">
        <p14:creationId xmlns="" xmlns:p14="http://schemas.microsoft.com/office/powerpoint/2010/main" val="19419158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Studies </a:t>
            </a:r>
            <a:r>
              <a:rPr lang="en-US" baseline="0" dirty="0" smtClean="0"/>
              <a:t>show that children benefit from the different parenting </a:t>
            </a:r>
            <a:r>
              <a:rPr lang="en-US" baseline="0" dirty="0" smtClean="0"/>
              <a:t>qualities given </a:t>
            </a:r>
            <a:r>
              <a:rPr lang="en-US" baseline="0" dirty="0" smtClean="0"/>
              <a:t>by their mother and their father.  </a:t>
            </a:r>
            <a:r>
              <a:rPr lang="en-US" i="1" baseline="0" dirty="0" smtClean="0"/>
              <a:t>Read</a:t>
            </a:r>
            <a:endParaRPr lang="en-US" i="1" dirty="0"/>
          </a:p>
        </p:txBody>
      </p:sp>
      <p:sp>
        <p:nvSpPr>
          <p:cNvPr id="4" name="Slide Number Placeholder 3"/>
          <p:cNvSpPr>
            <a:spLocks noGrp="1"/>
          </p:cNvSpPr>
          <p:nvPr>
            <p:ph type="sldNum" sz="quarter" idx="10"/>
          </p:nvPr>
        </p:nvSpPr>
        <p:spPr/>
        <p:txBody>
          <a:bodyPr/>
          <a:lstStyle/>
          <a:p>
            <a:pPr>
              <a:defRPr/>
            </a:pPr>
            <a:fld id="{57F4FE12-B0FE-49AC-A201-AC398E572924}" type="slidenum">
              <a:rPr lang="en-US" smtClean="0"/>
              <a:pPr>
                <a:defRPr/>
              </a:pPr>
              <a:t>23</a:t>
            </a:fld>
            <a:endParaRPr lang="en-US"/>
          </a:p>
        </p:txBody>
      </p:sp>
    </p:spTree>
    <p:extLst>
      <p:ext uri="{BB962C8B-B14F-4D97-AF65-F5344CB8AC3E}">
        <p14:creationId xmlns="" xmlns:p14="http://schemas.microsoft.com/office/powerpoint/2010/main" val="2809172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Males and females hav</a:t>
            </a:r>
            <a:r>
              <a:rPr lang="en-US" baseline="0" dirty="0" smtClean="0"/>
              <a:t>e far more in common than differences. </a:t>
            </a:r>
            <a:r>
              <a:rPr lang="en-US" dirty="0" smtClean="0"/>
              <a:t>Socialization</a:t>
            </a:r>
            <a:r>
              <a:rPr lang="en-US" baseline="0" dirty="0" smtClean="0"/>
              <a:t> is a large factor in some differences we observe. But also there are some clear </a:t>
            </a:r>
            <a:r>
              <a:rPr lang="en-US" baseline="0" dirty="0" smtClean="0"/>
              <a:t>biological differences. As shown in this slide the female brain is more active and more areas of the brain work simultaneously compared to the male brains. This difference plus hormonal, anatomical and reproductive differences all impact differences </a:t>
            </a:r>
            <a:r>
              <a:rPr lang="en-US" baseline="0" dirty="0" smtClean="0"/>
              <a:t>in behavior, communication and thought process. These factors are at play in different parenting tendencies of mothers and fathers. </a:t>
            </a:r>
            <a:r>
              <a:rPr lang="en-US" baseline="0" dirty="0" smtClean="0"/>
              <a:t>(sources: </a:t>
            </a:r>
            <a:r>
              <a:rPr lang="en-US" baseline="0" dirty="0" err="1" smtClean="0"/>
              <a:t>Gorski</a:t>
            </a:r>
            <a:r>
              <a:rPr lang="en-US" baseline="0" dirty="0" smtClean="0"/>
              <a:t>, Simon Barron-Cohen, </a:t>
            </a:r>
            <a:r>
              <a:rPr lang="en-US" baseline="0" dirty="0" err="1" smtClean="0"/>
              <a:t>Louanne</a:t>
            </a:r>
            <a:r>
              <a:rPr lang="en-US" baseline="0" dirty="0" smtClean="0"/>
              <a:t> </a:t>
            </a:r>
            <a:r>
              <a:rPr lang="en-US" baseline="0" dirty="0" err="1" smtClean="0"/>
              <a:t>Brizendine</a:t>
            </a:r>
            <a:r>
              <a:rPr lang="en-US" baseline="0" dirty="0" smtClean="0"/>
              <a:t>, Buss, </a:t>
            </a:r>
            <a:r>
              <a:rPr lang="en-US" baseline="0" dirty="0" err="1" smtClean="0"/>
              <a:t>Dabbs</a:t>
            </a:r>
            <a:r>
              <a:rPr lang="en-US" baseline="0" dirty="0" smtClean="0"/>
              <a:t>, Coates, </a:t>
            </a:r>
            <a:r>
              <a:rPr lang="en-US" baseline="0" dirty="0" err="1" smtClean="0"/>
              <a:t>Klaver</a:t>
            </a:r>
            <a:r>
              <a:rPr lang="en-US" baseline="0" dirty="0" smtClean="0"/>
              <a:t>, Brad Wilcox, etc.) </a:t>
            </a:r>
            <a:endParaRPr lang="en-US" dirty="0"/>
          </a:p>
        </p:txBody>
      </p:sp>
      <p:sp>
        <p:nvSpPr>
          <p:cNvPr id="4" name="Slide Number Placeholder 3"/>
          <p:cNvSpPr>
            <a:spLocks noGrp="1"/>
          </p:cNvSpPr>
          <p:nvPr>
            <p:ph type="sldNum" sz="quarter" idx="10"/>
          </p:nvPr>
        </p:nvSpPr>
        <p:spPr/>
        <p:txBody>
          <a:bodyPr/>
          <a:lstStyle/>
          <a:p>
            <a:pPr>
              <a:defRPr/>
            </a:pPr>
            <a:fld id="{57F4FE12-B0FE-49AC-A201-AC398E572924}" type="slidenum">
              <a:rPr lang="en-US" smtClean="0"/>
              <a:pPr>
                <a:defRPr/>
              </a:pPr>
              <a:t>24</a:t>
            </a:fld>
            <a:endParaRPr lang="en-US"/>
          </a:p>
        </p:txBody>
      </p:sp>
    </p:spTree>
    <p:extLst>
      <p:ext uri="{BB962C8B-B14F-4D97-AF65-F5344CB8AC3E}">
        <p14:creationId xmlns="" xmlns:p14="http://schemas.microsoft.com/office/powerpoint/2010/main" val="33445542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Yes,</a:t>
            </a:r>
            <a:r>
              <a:rPr lang="en-US" baseline="0" dirty="0" smtClean="0"/>
              <a:t> there are </a:t>
            </a:r>
            <a:r>
              <a:rPr lang="en-US" dirty="0" smtClean="0"/>
              <a:t>many exceptions. No</a:t>
            </a:r>
            <a:r>
              <a:rPr lang="en-US" baseline="0" dirty="0" smtClean="0"/>
              <a:t> male or female has all the general tendencies. However, </a:t>
            </a:r>
            <a:r>
              <a:rPr lang="en-US" dirty="0" smtClean="0"/>
              <a:t>there seem to be different proclivities</a:t>
            </a:r>
            <a:r>
              <a:rPr lang="en-US" baseline="0" dirty="0" smtClean="0"/>
              <a:t> of how mothers and fathers relate and what they teach their children. </a:t>
            </a:r>
            <a:r>
              <a:rPr lang="en-US" i="1" baseline="0" dirty="0" smtClean="0"/>
              <a:t>Read</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57F4FE12-B0FE-49AC-A201-AC398E572924}" type="slidenum">
              <a:rPr lang="en-US" smtClean="0"/>
              <a:pPr>
                <a:defRPr/>
              </a:pPr>
              <a:t>25</a:t>
            </a:fld>
            <a:endParaRPr lang="en-US"/>
          </a:p>
        </p:txBody>
      </p:sp>
    </p:spTree>
    <p:extLst>
      <p:ext uri="{BB962C8B-B14F-4D97-AF65-F5344CB8AC3E}">
        <p14:creationId xmlns="" xmlns:p14="http://schemas.microsoft.com/office/powerpoint/2010/main" val="14010678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a:t>
            </a:r>
            <a:r>
              <a:rPr lang="en-US" baseline="0" dirty="0" smtClean="0"/>
              <a:t>  do we bring gender equality, the kind that is sustainable? Loving marriages of mutual respecting husband and wife model and teach their children and the world the positive team work  and complementarities of males and females. Men and women are of equal value, and yet are not the same. Marriage models the kind of balance of different masculine and feminine gifts  and capacities that will enable our society to function at its highest capacity.  The loving marriage of husband and wife models what the world needs to emulate.</a:t>
            </a:r>
            <a:endParaRPr lang="en-US" dirty="0"/>
          </a:p>
        </p:txBody>
      </p:sp>
      <p:sp>
        <p:nvSpPr>
          <p:cNvPr id="4" name="Slide Number Placeholder 3"/>
          <p:cNvSpPr>
            <a:spLocks noGrp="1"/>
          </p:cNvSpPr>
          <p:nvPr>
            <p:ph type="sldNum" sz="quarter" idx="10"/>
          </p:nvPr>
        </p:nvSpPr>
        <p:spPr/>
        <p:txBody>
          <a:bodyPr/>
          <a:lstStyle/>
          <a:p>
            <a:pPr>
              <a:defRPr/>
            </a:pPr>
            <a:fld id="{57F4FE12-B0FE-49AC-A201-AC398E572924}" type="slidenum">
              <a:rPr lang="en-US" smtClean="0"/>
              <a:pPr>
                <a:defRPr/>
              </a:pPr>
              <a:t>26</a:t>
            </a:fld>
            <a:endParaRPr lang="en-US"/>
          </a:p>
        </p:txBody>
      </p:sp>
    </p:spTree>
    <p:extLst>
      <p:ext uri="{BB962C8B-B14F-4D97-AF65-F5344CB8AC3E}">
        <p14:creationId xmlns="" xmlns:p14="http://schemas.microsoft.com/office/powerpoint/2010/main" val="11300618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Children learn from</a:t>
            </a:r>
            <a:r>
              <a:rPr lang="en-US" baseline="0" dirty="0" smtClean="0"/>
              <a:t> their parent’s sexual fidelity the value of saving sex until marriage and practicing faithfulness within marriage. They will see that sex within marriage is the most liberated, meaningful and expresses the deepest love and purpose in life. Youth who value abstinence before marriage, are less distracted by romantic relationships and  can invest in developing their integrity, knowledge and skills to better ensure success and happiness in adulthood. </a:t>
            </a:r>
            <a:endParaRPr lang="en-US" dirty="0"/>
          </a:p>
        </p:txBody>
      </p:sp>
      <p:sp>
        <p:nvSpPr>
          <p:cNvPr id="4" name="Slide Number Placeholder 3"/>
          <p:cNvSpPr>
            <a:spLocks noGrp="1"/>
          </p:cNvSpPr>
          <p:nvPr>
            <p:ph type="sldNum" sz="quarter" idx="10"/>
          </p:nvPr>
        </p:nvSpPr>
        <p:spPr/>
        <p:txBody>
          <a:bodyPr/>
          <a:lstStyle/>
          <a:p>
            <a:pPr>
              <a:defRPr/>
            </a:pPr>
            <a:fld id="{57F4FE12-B0FE-49AC-A201-AC398E572924}" type="slidenum">
              <a:rPr lang="en-US" smtClean="0"/>
              <a:pPr>
                <a:defRPr/>
              </a:pPr>
              <a:t>27</a:t>
            </a:fld>
            <a:endParaRPr lang="en-US"/>
          </a:p>
        </p:txBody>
      </p:sp>
    </p:spTree>
    <p:extLst>
      <p:ext uri="{BB962C8B-B14F-4D97-AF65-F5344CB8AC3E}">
        <p14:creationId xmlns="" xmlns:p14="http://schemas.microsoft.com/office/powerpoint/2010/main" val="37577143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see the universal</a:t>
            </a:r>
            <a:r>
              <a:rPr lang="en-US" baseline="0" dirty="0" smtClean="0"/>
              <a:t> complementarities of feminine and masculine throughout nature and science. Think of the proton and the electron, and the stamen and the pistil. Also we see all major religions recognize marriage as expressing a divine gender </a:t>
            </a:r>
            <a:r>
              <a:rPr lang="en-US" baseline="0" dirty="0" err="1" smtClean="0"/>
              <a:t>complementarity</a:t>
            </a:r>
            <a:r>
              <a:rPr lang="en-US" baseline="0" dirty="0" smtClean="0"/>
              <a:t> and expression of God’s love. </a:t>
            </a:r>
            <a:endParaRPr lang="en-US" dirty="0"/>
          </a:p>
        </p:txBody>
      </p:sp>
      <p:sp>
        <p:nvSpPr>
          <p:cNvPr id="4" name="Slide Number Placeholder 3"/>
          <p:cNvSpPr>
            <a:spLocks noGrp="1"/>
          </p:cNvSpPr>
          <p:nvPr>
            <p:ph type="sldNum" sz="quarter" idx="10"/>
          </p:nvPr>
        </p:nvSpPr>
        <p:spPr/>
        <p:txBody>
          <a:bodyPr/>
          <a:lstStyle/>
          <a:p>
            <a:pPr>
              <a:defRPr/>
            </a:pPr>
            <a:fld id="{57F4FE12-B0FE-49AC-A201-AC398E572924}" type="slidenum">
              <a:rPr lang="en-US" smtClean="0"/>
              <a:pPr>
                <a:defRPr/>
              </a:pPr>
              <a:t>28</a:t>
            </a:fld>
            <a:endParaRPr lang="en-US"/>
          </a:p>
        </p:txBody>
      </p:sp>
    </p:spTree>
    <p:extLst>
      <p:ext uri="{BB962C8B-B14F-4D97-AF65-F5344CB8AC3E}">
        <p14:creationId xmlns="" xmlns:p14="http://schemas.microsoft.com/office/powerpoint/2010/main" val="31125959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All </a:t>
            </a:r>
            <a:r>
              <a:rPr lang="en-US" baseline="0" dirty="0" smtClean="0"/>
              <a:t>major religions recognize marriage as sacred and </a:t>
            </a:r>
            <a:r>
              <a:rPr lang="en-US" baseline="0" dirty="0" smtClean="0"/>
              <a:t>fundamental purpose for living on the earth.  Religious thought prompts us to connect to a higher self within and instills us with moral guides for the betterment of others, best expressed in marital and familial love, sacrifice and joy.  </a:t>
            </a:r>
            <a:endParaRPr lang="en-US" dirty="0"/>
          </a:p>
        </p:txBody>
      </p:sp>
      <p:sp>
        <p:nvSpPr>
          <p:cNvPr id="4" name="Slide Number Placeholder 3"/>
          <p:cNvSpPr>
            <a:spLocks noGrp="1"/>
          </p:cNvSpPr>
          <p:nvPr>
            <p:ph type="sldNum" sz="quarter" idx="10"/>
          </p:nvPr>
        </p:nvSpPr>
        <p:spPr/>
        <p:txBody>
          <a:bodyPr/>
          <a:lstStyle/>
          <a:p>
            <a:pPr>
              <a:defRPr/>
            </a:pPr>
            <a:fld id="{57F4FE12-B0FE-49AC-A201-AC398E572924}" type="slidenum">
              <a:rPr lang="en-US" smtClean="0"/>
              <a:pPr>
                <a:defRPr/>
              </a:pPr>
              <a:t>29</a:t>
            </a:fld>
            <a:endParaRPr lang="en-US"/>
          </a:p>
        </p:txBody>
      </p:sp>
    </p:spTree>
    <p:extLst>
      <p:ext uri="{BB962C8B-B14F-4D97-AF65-F5344CB8AC3E}">
        <p14:creationId xmlns="" xmlns:p14="http://schemas.microsoft.com/office/powerpoint/2010/main" val="2472098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quote is </a:t>
            </a:r>
            <a:r>
              <a:rPr lang="en-US" baseline="0" dirty="0" smtClean="0"/>
              <a:t>often repeated at </a:t>
            </a:r>
            <a:r>
              <a:rPr lang="en-US" baseline="0" dirty="0" smtClean="0"/>
              <a:t>the UN. We know that the heart and mind of each individual is formed by their relationships in their family. </a:t>
            </a:r>
            <a:endParaRPr lang="en-US" dirty="0"/>
          </a:p>
        </p:txBody>
      </p:sp>
      <p:sp>
        <p:nvSpPr>
          <p:cNvPr id="4" name="Slide Number Placeholder 3"/>
          <p:cNvSpPr>
            <a:spLocks noGrp="1"/>
          </p:cNvSpPr>
          <p:nvPr>
            <p:ph type="sldNum" sz="quarter" idx="10"/>
          </p:nvPr>
        </p:nvSpPr>
        <p:spPr/>
        <p:txBody>
          <a:bodyPr/>
          <a:lstStyle/>
          <a:p>
            <a:pPr>
              <a:defRPr/>
            </a:pPr>
            <a:fld id="{57F4FE12-B0FE-49AC-A201-AC398E572924}" type="slidenum">
              <a:rPr lang="en-US" smtClean="0"/>
              <a:pPr>
                <a:defRPr/>
              </a:pPr>
              <a:t>3</a:t>
            </a:fld>
            <a:endParaRPr lang="en-US" dirty="0"/>
          </a:p>
        </p:txBody>
      </p:sp>
    </p:spTree>
    <p:extLst>
      <p:ext uri="{BB962C8B-B14F-4D97-AF65-F5344CB8AC3E}">
        <p14:creationId xmlns="" xmlns:p14="http://schemas.microsoft.com/office/powerpoint/2010/main" val="28654703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 only</a:t>
            </a:r>
            <a:r>
              <a:rPr lang="en-US" baseline="0" dirty="0" smtClean="0"/>
              <a:t> are humans fundamentally relational but we are fundamentally spiritual. We want to be useful and have a cause. We seek </a:t>
            </a:r>
            <a:r>
              <a:rPr lang="en-US" baseline="0" dirty="0" smtClean="0"/>
              <a:t>meaning in life by understanding </a:t>
            </a:r>
            <a:r>
              <a:rPr lang="en-US" baseline="0" dirty="0" smtClean="0"/>
              <a:t>of our higher purpose and ask metaphysical questions. This human desire elevates us to live for a higher purpose than ourselves. The stable family is the natural environment to begin exploring morals and metaphysical issues and develop faith in their higher purpose.  </a:t>
            </a:r>
            <a:endParaRPr lang="en-US" dirty="0"/>
          </a:p>
        </p:txBody>
      </p:sp>
      <p:sp>
        <p:nvSpPr>
          <p:cNvPr id="4" name="Slide Number Placeholder 3"/>
          <p:cNvSpPr>
            <a:spLocks noGrp="1"/>
          </p:cNvSpPr>
          <p:nvPr>
            <p:ph type="sldNum" sz="quarter" idx="10"/>
          </p:nvPr>
        </p:nvSpPr>
        <p:spPr/>
        <p:txBody>
          <a:bodyPr/>
          <a:lstStyle/>
          <a:p>
            <a:pPr>
              <a:defRPr/>
            </a:pPr>
            <a:fld id="{57F4FE12-B0FE-49AC-A201-AC398E572924}" type="slidenum">
              <a:rPr lang="en-US" smtClean="0"/>
              <a:pPr>
                <a:defRPr/>
              </a:pPr>
              <a:t>30</a:t>
            </a:fld>
            <a:endParaRPr lang="en-US"/>
          </a:p>
        </p:txBody>
      </p:sp>
    </p:spTree>
    <p:extLst>
      <p:ext uri="{BB962C8B-B14F-4D97-AF65-F5344CB8AC3E}">
        <p14:creationId xmlns="" xmlns:p14="http://schemas.microsoft.com/office/powerpoint/2010/main" val="22639511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 a greater sense that</a:t>
            </a:r>
            <a:r>
              <a:rPr lang="en-US" baseline="0" dirty="0" smtClean="0"/>
              <a:t> we are one global family, connected to each other’s well-being, our living for others comes naturally and we grow as a human being. </a:t>
            </a:r>
            <a:r>
              <a:rPr lang="en-US" baseline="0" dirty="0" smtClean="0"/>
              <a:t>With a sense of meaning and purpose our identity is shaped. Serving others becomes a way of expressing one’s identity and purpose. Learning to serve and care about others and develop good friendships is excellent preparation for marriage and family life. </a:t>
            </a:r>
            <a:endParaRPr lang="en-US" dirty="0"/>
          </a:p>
        </p:txBody>
      </p:sp>
      <p:sp>
        <p:nvSpPr>
          <p:cNvPr id="4" name="Slide Number Placeholder 3"/>
          <p:cNvSpPr>
            <a:spLocks noGrp="1"/>
          </p:cNvSpPr>
          <p:nvPr>
            <p:ph type="sldNum" sz="quarter" idx="10"/>
          </p:nvPr>
        </p:nvSpPr>
        <p:spPr/>
        <p:txBody>
          <a:bodyPr/>
          <a:lstStyle/>
          <a:p>
            <a:pPr>
              <a:defRPr/>
            </a:pPr>
            <a:fld id="{57F4FE12-B0FE-49AC-A201-AC398E572924}" type="slidenum">
              <a:rPr lang="en-US" smtClean="0"/>
              <a:pPr>
                <a:defRPr/>
              </a:pPr>
              <a:t>31</a:t>
            </a:fld>
            <a:endParaRPr lang="en-US"/>
          </a:p>
        </p:txBody>
      </p:sp>
    </p:spTree>
    <p:extLst>
      <p:ext uri="{BB962C8B-B14F-4D97-AF65-F5344CB8AC3E}">
        <p14:creationId xmlns="" xmlns:p14="http://schemas.microsoft.com/office/powerpoint/2010/main" val="29705415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family provides the foundation for social order</a:t>
            </a:r>
            <a:r>
              <a:rPr lang="en-US" i="1" baseline="0" dirty="0" smtClean="0"/>
              <a:t>. Read</a:t>
            </a:r>
            <a:endParaRPr lang="en-US" i="1" dirty="0"/>
          </a:p>
        </p:txBody>
      </p:sp>
      <p:sp>
        <p:nvSpPr>
          <p:cNvPr id="4" name="Slide Number Placeholder 3"/>
          <p:cNvSpPr>
            <a:spLocks noGrp="1"/>
          </p:cNvSpPr>
          <p:nvPr>
            <p:ph type="sldNum" sz="quarter" idx="10"/>
          </p:nvPr>
        </p:nvSpPr>
        <p:spPr/>
        <p:txBody>
          <a:bodyPr/>
          <a:lstStyle/>
          <a:p>
            <a:pPr>
              <a:defRPr/>
            </a:pPr>
            <a:fld id="{57F4FE12-B0FE-49AC-A201-AC398E572924}" type="slidenum">
              <a:rPr lang="en-US" smtClean="0"/>
              <a:pPr>
                <a:defRPr/>
              </a:pPr>
              <a:t>32</a:t>
            </a:fld>
            <a:endParaRPr lang="en-US" dirty="0"/>
          </a:p>
        </p:txBody>
      </p:sp>
    </p:spTree>
    <p:extLst>
      <p:ext uri="{BB962C8B-B14F-4D97-AF65-F5344CB8AC3E}">
        <p14:creationId xmlns="" xmlns:p14="http://schemas.microsoft.com/office/powerpoint/2010/main" val="42064249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ln>
            <a:miter lim="800000"/>
            <a:headEnd/>
            <a:tailEnd/>
          </a:ln>
        </p:spPr>
        <p:txBody>
          <a:bodyPr/>
          <a:lstStyle/>
          <a:p>
            <a:pPr>
              <a:defRPr/>
            </a:pPr>
            <a:fld id="{47629280-9D43-4CED-B285-05AB2C46845F}" type="slidenum">
              <a:rPr lang="en-US" altLang="en-US" smtClean="0"/>
              <a:pPr>
                <a:defRPr/>
              </a:pPr>
              <a:t>33</a:t>
            </a:fld>
            <a:endParaRPr lang="en-US" altLang="en-US" dirty="0" smtClean="0"/>
          </a:p>
        </p:txBody>
      </p:sp>
      <p:sp>
        <p:nvSpPr>
          <p:cNvPr id="41987" name="Rectangle 2"/>
          <p:cNvSpPr>
            <a:spLocks noGrp="1" noRot="1" noChangeAspect="1" noChangeArrowheads="1" noTextEdit="1"/>
          </p:cNvSpPr>
          <p:nvPr>
            <p:ph type="sldImg"/>
          </p:nvPr>
        </p:nvSpPr>
        <p:spPr bwMode="auto">
          <a:xfrm>
            <a:off x="1162050" y="709613"/>
            <a:ext cx="4535488" cy="3402012"/>
          </a:xfrm>
          <a:noFill/>
          <a:ln>
            <a:solidFill>
              <a:srgbClr val="000000"/>
            </a:solidFill>
            <a:miter lim="800000"/>
            <a:headEnd/>
            <a:tailEnd/>
          </a:ln>
        </p:spPr>
      </p:sp>
      <p:sp>
        <p:nvSpPr>
          <p:cNvPr id="41988" name="Rectangle 3"/>
          <p:cNvSpPr>
            <a:spLocks noGrp="1" noChangeArrowheads="1"/>
          </p:cNvSpPr>
          <p:nvPr>
            <p:ph type="body" idx="1"/>
          </p:nvPr>
        </p:nvSpPr>
        <p:spPr bwMode="auto">
          <a:xfrm>
            <a:off x="896938" y="4325938"/>
            <a:ext cx="5064125" cy="4108450"/>
          </a:xfrm>
          <a:noFill/>
        </p:spPr>
        <p:txBody>
          <a:bodyPr wrap="square" numCol="1" anchor="t" anchorCtr="0" compatLnSpc="1">
            <a:prstTxWarp prst="textNoShape">
              <a:avLst/>
            </a:prstTxWarp>
          </a:bodyPr>
          <a:lstStyle/>
          <a:p>
            <a:pPr algn="just" eaLnBrk="1" hangingPunct="1"/>
            <a:r>
              <a:rPr lang="es-ES_tradnl" altLang="zh-CN" b="0" dirty="0" smtClean="0">
                <a:latin typeface="Arial Narrow" pitchFamily="34" charset="0"/>
                <a:cs typeface="Times New Roman" pitchFamily="18" charset="0"/>
              </a:rPr>
              <a:t>An individual without a higher purpose</a:t>
            </a:r>
            <a:r>
              <a:rPr lang="es-ES_tradnl" altLang="zh-CN" b="0" baseline="0" dirty="0" smtClean="0">
                <a:latin typeface="Arial Narrow" pitchFamily="34" charset="0"/>
                <a:cs typeface="Times New Roman" pitchFamily="18" charset="0"/>
              </a:rPr>
              <a:t> than the self has no centering axis and can easily become centered on fluctuating feelings and self-defined purpose, often spinning into a self-destructive orbit. The family aligns each member to a </a:t>
            </a:r>
            <a:r>
              <a:rPr lang="es-ES_tradnl" altLang="zh-CN" b="0" baseline="0" dirty="0" err="1" smtClean="0">
                <a:latin typeface="Arial Narrow" pitchFamily="34" charset="0"/>
                <a:cs typeface="Times New Roman" pitchFamily="18" charset="0"/>
              </a:rPr>
              <a:t>higher</a:t>
            </a:r>
            <a:r>
              <a:rPr lang="es-ES_tradnl" altLang="zh-CN" b="0" baseline="0" dirty="0" smtClean="0">
                <a:latin typeface="Arial Narrow" pitchFamily="34" charset="0"/>
                <a:cs typeface="Times New Roman" pitchFamily="18" charset="0"/>
              </a:rPr>
              <a:t> </a:t>
            </a:r>
            <a:r>
              <a:rPr lang="es-ES_tradnl" altLang="zh-CN" b="0" baseline="0" dirty="0" err="1" smtClean="0">
                <a:latin typeface="Arial Narrow" pitchFamily="34" charset="0"/>
                <a:cs typeface="Times New Roman" pitchFamily="18" charset="0"/>
              </a:rPr>
              <a:t>purpose</a:t>
            </a:r>
            <a:r>
              <a:rPr lang="es-ES_tradnl" altLang="zh-CN" b="0" baseline="0" dirty="0" smtClean="0">
                <a:latin typeface="Arial Narrow" pitchFamily="34" charset="0"/>
                <a:cs typeface="Times New Roman" pitchFamily="18" charset="0"/>
              </a:rPr>
              <a:t>, </a:t>
            </a:r>
            <a:r>
              <a:rPr lang="es-ES_tradnl" altLang="zh-CN" b="0" baseline="0" dirty="0" err="1" smtClean="0">
                <a:latin typeface="Arial Narrow" pitchFamily="34" charset="0"/>
                <a:cs typeface="Times New Roman" pitchFamily="18" charset="0"/>
              </a:rPr>
              <a:t>the</a:t>
            </a:r>
            <a:r>
              <a:rPr lang="es-ES_tradnl" altLang="zh-CN" b="0" baseline="0" dirty="0" smtClean="0">
                <a:latin typeface="Arial Narrow" pitchFamily="34" charset="0"/>
                <a:cs typeface="Times New Roman" pitchFamily="18" charset="0"/>
              </a:rPr>
              <a:t> </a:t>
            </a:r>
            <a:r>
              <a:rPr lang="es-ES_tradnl" altLang="zh-CN" b="0" baseline="0" dirty="0" smtClean="0">
                <a:latin typeface="Arial Narrow" pitchFamily="34" charset="0"/>
                <a:cs typeface="Times New Roman" pitchFamily="18" charset="0"/>
              </a:rPr>
              <a:t>well-being of each other connected through their lineage. The vertical connection through generations up and down makes clear one’s responsibiliy and binding love and </a:t>
            </a:r>
            <a:r>
              <a:rPr lang="es-ES_tradnl" altLang="zh-CN" b="0" baseline="0" dirty="0" err="1" smtClean="0">
                <a:latin typeface="Arial Narrow" pitchFamily="34" charset="0"/>
                <a:cs typeface="Times New Roman" pitchFamily="18" charset="0"/>
              </a:rPr>
              <a:t>respect</a:t>
            </a:r>
            <a:r>
              <a:rPr lang="es-ES_tradnl" altLang="zh-CN" b="0" baseline="0" dirty="0" smtClean="0">
                <a:latin typeface="Arial Narrow" pitchFamily="34" charset="0"/>
                <a:cs typeface="Times New Roman" pitchFamily="18" charset="0"/>
              </a:rPr>
              <a:t> </a:t>
            </a:r>
            <a:r>
              <a:rPr lang="es-ES_tradnl" altLang="zh-CN" b="0" baseline="0" dirty="0" err="1" smtClean="0">
                <a:latin typeface="Arial Narrow" pitchFamily="34" charset="0"/>
                <a:cs typeface="Times New Roman" pitchFamily="18" charset="0"/>
              </a:rPr>
              <a:t>for</a:t>
            </a:r>
            <a:r>
              <a:rPr lang="es-ES_tradnl" altLang="zh-CN" b="0" baseline="0" dirty="0" smtClean="0">
                <a:latin typeface="Arial Narrow" pitchFamily="34" charset="0"/>
                <a:cs typeface="Times New Roman" pitchFamily="18" charset="0"/>
              </a:rPr>
              <a:t> </a:t>
            </a:r>
            <a:r>
              <a:rPr lang="es-ES_tradnl" altLang="zh-CN" b="0" baseline="0" dirty="0" err="1" smtClean="0">
                <a:latin typeface="Arial Narrow" pitchFamily="34" charset="0"/>
                <a:cs typeface="Times New Roman" pitchFamily="18" charset="0"/>
              </a:rPr>
              <a:t>each</a:t>
            </a:r>
            <a:r>
              <a:rPr lang="es-ES_tradnl" altLang="zh-CN" b="0" baseline="0" dirty="0" smtClean="0">
                <a:latin typeface="Arial Narrow" pitchFamily="34" charset="0"/>
                <a:cs typeface="Times New Roman" pitchFamily="18" charset="0"/>
              </a:rPr>
              <a:t> </a:t>
            </a:r>
            <a:r>
              <a:rPr lang="es-ES_tradnl" altLang="zh-CN" b="0" baseline="0" dirty="0" err="1" smtClean="0">
                <a:latin typeface="Arial Narrow" pitchFamily="34" charset="0"/>
                <a:cs typeface="Times New Roman" pitchFamily="18" charset="0"/>
              </a:rPr>
              <a:t>other</a:t>
            </a:r>
            <a:r>
              <a:rPr lang="es-ES_tradnl" altLang="zh-CN" b="0" baseline="0" dirty="0" smtClean="0">
                <a:latin typeface="Arial Narrow" pitchFamily="34" charset="0"/>
                <a:cs typeface="Times New Roman" pitchFamily="18" charset="0"/>
              </a:rPr>
              <a:t>. </a:t>
            </a:r>
            <a:r>
              <a:rPr lang="es-ES_tradnl" altLang="zh-CN" b="0" baseline="0" dirty="0" err="1" smtClean="0">
                <a:latin typeface="Arial Narrow" pitchFamily="34" charset="0"/>
                <a:cs typeface="Times New Roman" pitchFamily="18" charset="0"/>
              </a:rPr>
              <a:t>Through</a:t>
            </a:r>
            <a:r>
              <a:rPr lang="es-ES_tradnl" altLang="zh-CN" b="0" baseline="0" dirty="0" smtClean="0">
                <a:latin typeface="Arial Narrow" pitchFamily="34" charset="0"/>
                <a:cs typeface="Times New Roman" pitchFamily="18" charset="0"/>
              </a:rPr>
              <a:t> </a:t>
            </a:r>
            <a:r>
              <a:rPr lang="es-ES_tradnl" altLang="zh-CN" b="0" baseline="0" dirty="0" err="1" smtClean="0">
                <a:latin typeface="Arial Narrow" pitchFamily="34" charset="0"/>
                <a:cs typeface="Times New Roman" pitchFamily="18" charset="0"/>
              </a:rPr>
              <a:t>integenerational</a:t>
            </a:r>
            <a:r>
              <a:rPr lang="es-ES_tradnl" altLang="zh-CN" b="0" baseline="0" dirty="0" smtClean="0">
                <a:latin typeface="Arial Narrow" pitchFamily="34" charset="0"/>
                <a:cs typeface="Times New Roman" pitchFamily="18" charset="0"/>
              </a:rPr>
              <a:t> </a:t>
            </a:r>
            <a:r>
              <a:rPr lang="es-ES_tradnl" altLang="zh-CN" b="0" baseline="0" dirty="0" err="1" smtClean="0">
                <a:latin typeface="Arial Narrow" pitchFamily="34" charset="0"/>
                <a:cs typeface="Times New Roman" pitchFamily="18" charset="0"/>
              </a:rPr>
              <a:t>relations</a:t>
            </a:r>
            <a:r>
              <a:rPr lang="es-ES_tradnl" altLang="zh-CN" b="0" baseline="0" dirty="0" smtClean="0">
                <a:latin typeface="Arial Narrow" pitchFamily="34" charset="0"/>
                <a:cs typeface="Times New Roman" pitchFamily="18" charset="0"/>
              </a:rPr>
              <a:t> </a:t>
            </a:r>
            <a:r>
              <a:rPr lang="es-ES_tradnl" altLang="zh-CN" b="0" baseline="0" dirty="0" err="1" smtClean="0">
                <a:latin typeface="Arial Narrow" pitchFamily="34" charset="0"/>
                <a:cs typeface="Times New Roman" pitchFamily="18" charset="0"/>
              </a:rPr>
              <a:t>values</a:t>
            </a:r>
            <a:r>
              <a:rPr lang="es-ES_tradnl" altLang="zh-CN" b="0" baseline="0" dirty="0" smtClean="0">
                <a:latin typeface="Arial Narrow" pitchFamily="34" charset="0"/>
                <a:cs typeface="Times New Roman" pitchFamily="18" charset="0"/>
              </a:rPr>
              <a:t>, moral, </a:t>
            </a:r>
            <a:r>
              <a:rPr lang="es-ES_tradnl" altLang="zh-CN" b="0" baseline="0" dirty="0" err="1" smtClean="0">
                <a:latin typeface="Arial Narrow" pitchFamily="34" charset="0"/>
                <a:cs typeface="Times New Roman" pitchFamily="18" charset="0"/>
              </a:rPr>
              <a:t>ethics</a:t>
            </a:r>
            <a:r>
              <a:rPr lang="es-ES_tradnl" altLang="zh-CN" b="0" baseline="0" dirty="0" smtClean="0">
                <a:latin typeface="Arial Narrow" pitchFamily="34" charset="0"/>
                <a:cs typeface="Times New Roman" pitchFamily="18" charset="0"/>
              </a:rPr>
              <a:t> and </a:t>
            </a:r>
            <a:r>
              <a:rPr lang="es-ES_tradnl" altLang="zh-CN" b="0" baseline="0" dirty="0" err="1" smtClean="0">
                <a:latin typeface="Arial Narrow" pitchFamily="34" charset="0"/>
                <a:cs typeface="Times New Roman" pitchFamily="18" charset="0"/>
              </a:rPr>
              <a:t>traditions</a:t>
            </a:r>
            <a:r>
              <a:rPr lang="es-ES_tradnl" altLang="zh-CN" b="0" baseline="0" dirty="0" smtClean="0">
                <a:latin typeface="Arial Narrow" pitchFamily="34" charset="0"/>
                <a:cs typeface="Times New Roman" pitchFamily="18" charset="0"/>
              </a:rPr>
              <a:t> can </a:t>
            </a:r>
            <a:r>
              <a:rPr lang="es-ES_tradnl" altLang="zh-CN" b="0" baseline="0" dirty="0" err="1" smtClean="0">
                <a:latin typeface="Arial Narrow" pitchFamily="34" charset="0"/>
                <a:cs typeface="Times New Roman" pitchFamily="18" charset="0"/>
              </a:rPr>
              <a:t>be</a:t>
            </a:r>
            <a:r>
              <a:rPr lang="es-ES_tradnl" altLang="zh-CN" b="0" baseline="0" dirty="0" smtClean="0">
                <a:latin typeface="Arial Narrow" pitchFamily="34" charset="0"/>
                <a:cs typeface="Times New Roman" pitchFamily="18" charset="0"/>
              </a:rPr>
              <a:t> </a:t>
            </a:r>
            <a:r>
              <a:rPr lang="es-ES_tradnl" altLang="zh-CN" b="0" baseline="0" dirty="0" err="1" smtClean="0">
                <a:latin typeface="Arial Narrow" pitchFamily="34" charset="0"/>
                <a:cs typeface="Times New Roman" pitchFamily="18" charset="0"/>
              </a:rPr>
              <a:t>passed</a:t>
            </a:r>
            <a:r>
              <a:rPr lang="es-ES_tradnl" altLang="zh-CN" b="0" baseline="0" dirty="0" smtClean="0">
                <a:latin typeface="Arial Narrow" pitchFamily="34" charset="0"/>
                <a:cs typeface="Times New Roman" pitchFamily="18" charset="0"/>
              </a:rPr>
              <a:t> </a:t>
            </a:r>
            <a:r>
              <a:rPr lang="es-ES_tradnl" altLang="zh-CN" b="0" baseline="0" dirty="0" err="1" smtClean="0">
                <a:latin typeface="Arial Narrow" pitchFamily="34" charset="0"/>
                <a:cs typeface="Times New Roman" pitchFamily="18" charset="0"/>
              </a:rPr>
              <a:t>down</a:t>
            </a:r>
            <a:r>
              <a:rPr lang="es-ES_tradnl" altLang="zh-CN" b="0" baseline="0" dirty="0" smtClean="0">
                <a:latin typeface="Arial Narrow" pitchFamily="34" charset="0"/>
                <a:cs typeface="Times New Roman" pitchFamily="18" charset="0"/>
              </a:rPr>
              <a:t>.   </a:t>
            </a:r>
            <a:r>
              <a:rPr lang="es-ES_tradnl" altLang="zh-CN" b="0" baseline="0" dirty="0" smtClean="0">
                <a:latin typeface="Arial Narrow" pitchFamily="34" charset="0"/>
                <a:cs typeface="Times New Roman" pitchFamily="18" charset="0"/>
              </a:rPr>
              <a:t>In our horizontal heartistic connection of empathy and love we are aligned with social responsibilities </a:t>
            </a:r>
            <a:r>
              <a:rPr lang="es-ES_tradnl" altLang="zh-CN" b="0" baseline="0" dirty="0" err="1" smtClean="0">
                <a:latin typeface="Arial Narrow" pitchFamily="34" charset="0"/>
                <a:cs typeface="Times New Roman" pitchFamily="18" charset="0"/>
              </a:rPr>
              <a:t>to</a:t>
            </a:r>
            <a:r>
              <a:rPr lang="es-ES_tradnl" altLang="zh-CN" b="0" baseline="0" dirty="0" smtClean="0">
                <a:latin typeface="Arial Narrow" pitchFamily="34" charset="0"/>
                <a:cs typeface="Times New Roman" pitchFamily="18" charset="0"/>
              </a:rPr>
              <a:t> </a:t>
            </a:r>
            <a:r>
              <a:rPr lang="es-ES_tradnl" altLang="zh-CN" b="0" baseline="0" dirty="0" smtClean="0">
                <a:latin typeface="Arial Narrow" pitchFamily="34" charset="0"/>
                <a:cs typeface="Times New Roman" pitchFamily="18" charset="0"/>
              </a:rPr>
              <a:t>and </a:t>
            </a:r>
            <a:r>
              <a:rPr lang="es-ES_tradnl" altLang="zh-CN" b="0" baseline="0" dirty="0" err="1" smtClean="0">
                <a:latin typeface="Arial Narrow" pitchFamily="34" charset="0"/>
                <a:cs typeface="Times New Roman" pitchFamily="18" charset="0"/>
              </a:rPr>
              <a:t>genuine</a:t>
            </a:r>
            <a:r>
              <a:rPr lang="es-ES_tradnl" altLang="zh-CN" b="0" baseline="0" dirty="0" smtClean="0">
                <a:latin typeface="Arial Narrow" pitchFamily="34" charset="0"/>
                <a:cs typeface="Times New Roman" pitchFamily="18" charset="0"/>
              </a:rPr>
              <a:t> </a:t>
            </a:r>
            <a:r>
              <a:rPr lang="es-ES_tradnl" altLang="zh-CN" b="0" baseline="0" dirty="0" err="1" smtClean="0">
                <a:latin typeface="Arial Narrow" pitchFamily="34" charset="0"/>
                <a:cs typeface="Times New Roman" pitchFamily="18" charset="0"/>
              </a:rPr>
              <a:t>valuing</a:t>
            </a:r>
            <a:r>
              <a:rPr lang="es-ES_tradnl" altLang="zh-CN" b="0" baseline="0" dirty="0" smtClean="0">
                <a:latin typeface="Arial Narrow" pitchFamily="34" charset="0"/>
                <a:cs typeface="Times New Roman" pitchFamily="18" charset="0"/>
              </a:rPr>
              <a:t> of </a:t>
            </a:r>
            <a:r>
              <a:rPr lang="es-ES_tradnl" altLang="zh-CN" b="0" baseline="0" dirty="0" err="1" smtClean="0">
                <a:latin typeface="Arial Narrow" pitchFamily="34" charset="0"/>
                <a:cs typeface="Times New Roman" pitchFamily="18" charset="0"/>
              </a:rPr>
              <a:t>self</a:t>
            </a:r>
            <a:r>
              <a:rPr lang="es-ES_tradnl" altLang="zh-CN" b="0" baseline="0" dirty="0" smtClean="0">
                <a:latin typeface="Arial Narrow" pitchFamily="34" charset="0"/>
                <a:cs typeface="Times New Roman" pitchFamily="18" charset="0"/>
              </a:rPr>
              <a:t> and </a:t>
            </a:r>
            <a:r>
              <a:rPr lang="es-ES_tradnl" altLang="zh-CN" b="0" baseline="0" dirty="0" err="1" smtClean="0">
                <a:latin typeface="Arial Narrow" pitchFamily="34" charset="0"/>
                <a:cs typeface="Times New Roman" pitchFamily="18" charset="0"/>
              </a:rPr>
              <a:t>others</a:t>
            </a:r>
            <a:r>
              <a:rPr lang="es-ES_tradnl" altLang="zh-CN" b="0" baseline="0" dirty="0" smtClean="0">
                <a:latin typeface="Arial Narrow" pitchFamily="34" charset="0"/>
                <a:cs typeface="Times New Roman" pitchFamily="18" charset="0"/>
              </a:rPr>
              <a:t>.   </a:t>
            </a:r>
            <a:r>
              <a:rPr lang="es-ES_tradnl" altLang="zh-CN" b="0" baseline="0" dirty="0" err="1" smtClean="0">
                <a:latin typeface="Arial Narrow" pitchFamily="34" charset="0"/>
                <a:cs typeface="Times New Roman" pitchFamily="18" charset="0"/>
              </a:rPr>
              <a:t>Both</a:t>
            </a:r>
            <a:r>
              <a:rPr lang="es-ES_tradnl" altLang="zh-CN" b="0" baseline="0" dirty="0" smtClean="0">
                <a:latin typeface="Arial Narrow" pitchFamily="34" charset="0"/>
                <a:cs typeface="Times New Roman" pitchFamily="18" charset="0"/>
              </a:rPr>
              <a:t> </a:t>
            </a:r>
            <a:r>
              <a:rPr lang="es-ES_tradnl" altLang="zh-CN" b="0" baseline="0" dirty="0" err="1" smtClean="0">
                <a:latin typeface="Arial Narrow" pitchFamily="34" charset="0"/>
                <a:cs typeface="Times New Roman" pitchFamily="18" charset="0"/>
              </a:rPr>
              <a:t>the</a:t>
            </a:r>
            <a:r>
              <a:rPr lang="es-ES_tradnl" altLang="zh-CN" b="0" baseline="0" dirty="0" smtClean="0">
                <a:latin typeface="Arial Narrow" pitchFamily="34" charset="0"/>
                <a:cs typeface="Times New Roman" pitchFamily="18" charset="0"/>
              </a:rPr>
              <a:t> vertical and horizontal </a:t>
            </a:r>
            <a:r>
              <a:rPr lang="es-ES_tradnl" altLang="zh-CN" b="0" baseline="0" dirty="0" err="1" smtClean="0">
                <a:latin typeface="Arial Narrow" pitchFamily="34" charset="0"/>
                <a:cs typeface="Times New Roman" pitchFamily="18" charset="0"/>
              </a:rPr>
              <a:t>relationships</a:t>
            </a:r>
            <a:r>
              <a:rPr lang="es-ES_tradnl" altLang="zh-CN" b="0" baseline="0" dirty="0" smtClean="0">
                <a:latin typeface="Arial Narrow" pitchFamily="34" charset="0"/>
                <a:cs typeface="Times New Roman" pitchFamily="18" charset="0"/>
              </a:rPr>
              <a:t> </a:t>
            </a:r>
            <a:r>
              <a:rPr lang="es-ES_tradnl" altLang="zh-CN" b="0" baseline="0" dirty="0" err="1" smtClean="0">
                <a:latin typeface="Arial Narrow" pitchFamily="34" charset="0"/>
                <a:cs typeface="Times New Roman" pitchFamily="18" charset="0"/>
              </a:rPr>
              <a:t>within</a:t>
            </a:r>
            <a:r>
              <a:rPr lang="es-ES_tradnl" altLang="zh-CN" b="0" baseline="0" dirty="0" smtClean="0">
                <a:latin typeface="Arial Narrow" pitchFamily="34" charset="0"/>
                <a:cs typeface="Times New Roman" pitchFamily="18" charset="0"/>
              </a:rPr>
              <a:t> a </a:t>
            </a:r>
            <a:r>
              <a:rPr lang="es-ES_tradnl" altLang="zh-CN" b="0" baseline="0" dirty="0" err="1" smtClean="0">
                <a:latin typeface="Arial Narrow" pitchFamily="34" charset="0"/>
                <a:cs typeface="Times New Roman" pitchFamily="18" charset="0"/>
              </a:rPr>
              <a:t>family</a:t>
            </a:r>
            <a:r>
              <a:rPr lang="es-ES_tradnl" altLang="zh-CN" b="0" baseline="0" dirty="0" smtClean="0">
                <a:latin typeface="Arial Narrow" pitchFamily="34" charset="0"/>
                <a:cs typeface="Times New Roman" pitchFamily="18" charset="0"/>
              </a:rPr>
              <a:t> </a:t>
            </a:r>
            <a:r>
              <a:rPr lang="es-ES_tradnl" altLang="zh-CN" b="0" baseline="0" dirty="0" err="1" smtClean="0">
                <a:latin typeface="Arial Narrow" pitchFamily="34" charset="0"/>
                <a:cs typeface="Times New Roman" pitchFamily="18" charset="0"/>
              </a:rPr>
              <a:t>enables</a:t>
            </a:r>
            <a:r>
              <a:rPr lang="es-ES_tradnl" altLang="zh-CN" b="0" baseline="0" dirty="0" smtClean="0">
                <a:latin typeface="Arial Narrow" pitchFamily="34" charset="0"/>
                <a:cs typeface="Times New Roman" pitchFamily="18" charset="0"/>
              </a:rPr>
              <a:t> </a:t>
            </a:r>
            <a:r>
              <a:rPr lang="es-ES_tradnl" altLang="zh-CN" b="0" baseline="0" dirty="0" smtClean="0">
                <a:latin typeface="Arial Narrow" pitchFamily="34" charset="0"/>
                <a:cs typeface="Times New Roman" pitchFamily="18" charset="0"/>
              </a:rPr>
              <a:t>chidlren to receive love, acceptance and attachment along </a:t>
            </a:r>
            <a:r>
              <a:rPr lang="es-ES_tradnl" altLang="zh-CN" b="0" baseline="0" dirty="0" err="1" smtClean="0">
                <a:latin typeface="Arial Narrow" pitchFamily="34" charset="0"/>
                <a:cs typeface="Times New Roman" pitchFamily="18" charset="0"/>
              </a:rPr>
              <a:t>with</a:t>
            </a:r>
            <a:r>
              <a:rPr lang="es-ES_tradnl" altLang="zh-CN" b="0" baseline="0" dirty="0" smtClean="0">
                <a:latin typeface="Arial Narrow" pitchFamily="34" charset="0"/>
                <a:cs typeface="Times New Roman" pitchFamily="18" charset="0"/>
              </a:rPr>
              <a:t> </a:t>
            </a:r>
            <a:r>
              <a:rPr lang="es-ES_tradnl" altLang="zh-CN" b="0" baseline="0" dirty="0" err="1" smtClean="0">
                <a:latin typeface="Arial Narrow" pitchFamily="34" charset="0"/>
                <a:cs typeface="Times New Roman" pitchFamily="18" charset="0"/>
              </a:rPr>
              <a:t>guidance</a:t>
            </a:r>
            <a:r>
              <a:rPr lang="es-ES_tradnl" altLang="zh-CN" b="0" baseline="0" dirty="0" smtClean="0">
                <a:latin typeface="Arial Narrow" pitchFamily="34" charset="0"/>
                <a:cs typeface="Times New Roman" pitchFamily="18" charset="0"/>
              </a:rPr>
              <a:t>, </a:t>
            </a:r>
            <a:r>
              <a:rPr lang="es-ES_tradnl" altLang="zh-CN" b="0" baseline="0" dirty="0" err="1" smtClean="0">
                <a:latin typeface="Arial Narrow" pitchFamily="34" charset="0"/>
                <a:cs typeface="Times New Roman" pitchFamily="18" charset="0"/>
              </a:rPr>
              <a:t>priniciples</a:t>
            </a:r>
            <a:r>
              <a:rPr lang="es-ES_tradnl" altLang="zh-CN" b="0" baseline="0" dirty="0" smtClean="0">
                <a:latin typeface="Arial Narrow" pitchFamily="34" charset="0"/>
                <a:cs typeface="Times New Roman" pitchFamily="18" charset="0"/>
              </a:rPr>
              <a:t> and  </a:t>
            </a:r>
            <a:r>
              <a:rPr lang="es-ES_tradnl" altLang="zh-CN" b="0" baseline="0" dirty="0" err="1" smtClean="0">
                <a:latin typeface="Arial Narrow" pitchFamily="34" charset="0"/>
                <a:cs typeface="Times New Roman" pitchFamily="18" charset="0"/>
              </a:rPr>
              <a:t>morals</a:t>
            </a:r>
            <a:r>
              <a:rPr lang="es-ES_tradnl" altLang="zh-CN" b="0" baseline="0" dirty="0" smtClean="0">
                <a:latin typeface="Arial Narrow" pitchFamily="34" charset="0"/>
                <a:cs typeface="Times New Roman" pitchFamily="18" charset="0"/>
              </a:rPr>
              <a:t>. </a:t>
            </a:r>
            <a:r>
              <a:rPr lang="es-ES_tradnl" altLang="zh-CN" b="0" baseline="0" dirty="0" err="1" smtClean="0">
                <a:latin typeface="Arial Narrow" pitchFamily="34" charset="0"/>
                <a:cs typeface="Times New Roman" pitchFamily="18" charset="0"/>
              </a:rPr>
              <a:t>Both</a:t>
            </a:r>
            <a:r>
              <a:rPr lang="es-ES_tradnl" altLang="zh-CN" b="0" baseline="0" dirty="0" smtClean="0">
                <a:latin typeface="Arial Narrow" pitchFamily="34" charset="0"/>
                <a:cs typeface="Times New Roman" pitchFamily="18" charset="0"/>
              </a:rPr>
              <a:t> </a:t>
            </a:r>
            <a:r>
              <a:rPr lang="es-ES_tradnl" altLang="zh-CN" b="0" baseline="0" dirty="0" err="1" smtClean="0">
                <a:latin typeface="Arial Narrow" pitchFamily="34" charset="0"/>
                <a:cs typeface="Times New Roman" pitchFamily="18" charset="0"/>
              </a:rPr>
              <a:t>aspects</a:t>
            </a:r>
            <a:r>
              <a:rPr lang="es-ES_tradnl" altLang="zh-CN" b="0" baseline="0" dirty="0" smtClean="0">
                <a:latin typeface="Arial Narrow" pitchFamily="34" charset="0"/>
                <a:cs typeface="Times New Roman" pitchFamily="18" charset="0"/>
              </a:rPr>
              <a:t> </a:t>
            </a:r>
            <a:r>
              <a:rPr lang="es-ES_tradnl" altLang="zh-CN" b="0" baseline="0" dirty="0" err="1" smtClean="0">
                <a:latin typeface="Arial Narrow" pitchFamily="34" charset="0"/>
                <a:cs typeface="Times New Roman" pitchFamily="18" charset="0"/>
              </a:rPr>
              <a:t>combined</a:t>
            </a:r>
            <a:r>
              <a:rPr lang="es-ES_tradnl" altLang="zh-CN" b="0" baseline="0" dirty="0" smtClean="0">
                <a:latin typeface="Arial Narrow" pitchFamily="34" charset="0"/>
                <a:cs typeface="Times New Roman" pitchFamily="18" charset="0"/>
              </a:rPr>
              <a:t> are </a:t>
            </a:r>
            <a:r>
              <a:rPr lang="es-ES_tradnl" altLang="zh-CN" b="0" baseline="0" dirty="0" err="1" smtClean="0">
                <a:latin typeface="Arial Narrow" pitchFamily="34" charset="0"/>
                <a:cs typeface="Times New Roman" pitchFamily="18" charset="0"/>
              </a:rPr>
              <a:t>necessary</a:t>
            </a:r>
            <a:r>
              <a:rPr lang="es-ES_tradnl" altLang="zh-CN" b="0" baseline="0" dirty="0" smtClean="0">
                <a:latin typeface="Arial Narrow" pitchFamily="34" charset="0"/>
                <a:cs typeface="Times New Roman" pitchFamily="18" charset="0"/>
              </a:rPr>
              <a:t> </a:t>
            </a:r>
            <a:r>
              <a:rPr lang="es-ES_tradnl" altLang="zh-CN" b="0" baseline="0" dirty="0" err="1" smtClean="0">
                <a:latin typeface="Arial Narrow" pitchFamily="34" charset="0"/>
                <a:cs typeface="Times New Roman" pitchFamily="18" charset="0"/>
              </a:rPr>
              <a:t>within</a:t>
            </a:r>
            <a:r>
              <a:rPr lang="es-ES_tradnl" altLang="zh-CN" b="0" baseline="0" dirty="0" smtClean="0">
                <a:latin typeface="Arial Narrow" pitchFamily="34" charset="0"/>
                <a:cs typeface="Times New Roman" pitchFamily="18" charset="0"/>
              </a:rPr>
              <a:t> a </a:t>
            </a:r>
            <a:r>
              <a:rPr lang="es-ES_tradnl" altLang="zh-CN" b="0" baseline="0" dirty="0" err="1" smtClean="0">
                <a:latin typeface="Arial Narrow" pitchFamily="34" charset="0"/>
                <a:cs typeface="Times New Roman" pitchFamily="18" charset="0"/>
              </a:rPr>
              <a:t>loving</a:t>
            </a:r>
            <a:r>
              <a:rPr lang="es-ES_tradnl" altLang="zh-CN" b="0" baseline="0" dirty="0" smtClean="0">
                <a:latin typeface="Arial Narrow" pitchFamily="34" charset="0"/>
                <a:cs typeface="Times New Roman" pitchFamily="18" charset="0"/>
              </a:rPr>
              <a:t> </a:t>
            </a:r>
            <a:r>
              <a:rPr lang="es-ES_tradnl" altLang="zh-CN" b="0" baseline="0" dirty="0" err="1" smtClean="0">
                <a:latin typeface="Arial Narrow" pitchFamily="34" charset="0"/>
                <a:cs typeface="Times New Roman" pitchFamily="18" charset="0"/>
              </a:rPr>
              <a:t>relationship</a:t>
            </a:r>
            <a:r>
              <a:rPr lang="es-ES_tradnl" altLang="zh-CN" b="0" baseline="0" dirty="0" smtClean="0">
                <a:latin typeface="Arial Narrow" pitchFamily="34" charset="0"/>
                <a:cs typeface="Times New Roman" pitchFamily="18" charset="0"/>
              </a:rPr>
              <a:t>.  </a:t>
            </a:r>
            <a:r>
              <a:rPr lang="es-ES_tradnl" altLang="zh-CN" b="0" baseline="0" dirty="0" smtClean="0">
                <a:latin typeface="Arial Narrow" pitchFamily="34" charset="0"/>
                <a:cs typeface="Times New Roman" pitchFamily="18" charset="0"/>
              </a:rPr>
              <a:t>Also in </a:t>
            </a:r>
            <a:r>
              <a:rPr lang="es-ES_tradnl" altLang="zh-CN" b="0" dirty="0" smtClean="0">
                <a:latin typeface="Arial Narrow" pitchFamily="34" charset="0"/>
                <a:cs typeface="Times New Roman" pitchFamily="18" charset="0"/>
              </a:rPr>
              <a:t>the family we learn to respect on a horizontal</a:t>
            </a:r>
            <a:r>
              <a:rPr lang="es-ES_tradnl" altLang="zh-CN" b="0" baseline="0" dirty="0" smtClean="0">
                <a:latin typeface="Arial Narrow" pitchFamily="34" charset="0"/>
                <a:cs typeface="Times New Roman" pitchFamily="18" charset="0"/>
              </a:rPr>
              <a:t> level our sibling, having to share and learn that not all things are supposed to be equal or “fair” .  We also learn in our relationships with our parents and grand parents vertical respect and appreciation, that our elders life experience are assets that protect us and help us mature.   Within the natural social order of the family hierarchy, children learn the importance of social order and respect hierarchy because the family hierarchy is based and exists, not for power,  control or oppression but  through genuine and loving relationships.  </a:t>
            </a:r>
          </a:p>
          <a:p>
            <a:pPr algn="just" eaLnBrk="1" hangingPunct="1"/>
            <a:r>
              <a:rPr lang="es-ES_tradnl" altLang="zh-CN" b="0" baseline="0" dirty="0" smtClean="0">
                <a:latin typeface="Arial Narrow" pitchFamily="34" charset="0"/>
                <a:cs typeface="Times New Roman" pitchFamily="18" charset="0"/>
              </a:rPr>
              <a:t>Our loving relationship with our parents can also be an important foundation for our personal relationship with God. In the family we learn a natural social order and hierarchy, that is based on  loving concern for ones well-being.  </a:t>
            </a:r>
            <a:r>
              <a:rPr lang="es-ES_tradnl" altLang="zh-CN" dirty="0" smtClean="0">
                <a:latin typeface="Arial Narrow" pitchFamily="34" charset="0"/>
                <a:cs typeface="Times New Roman" pitchFamily="18" charset="0"/>
              </a:rPr>
              <a:t> </a:t>
            </a:r>
            <a:endParaRPr lang="es-ES" altLang="zh-CN" dirty="0" smtClean="0">
              <a:latin typeface="Arial Narrow" pitchFamily="34" charset="0"/>
              <a:cs typeface="Times New Roman" pitchFamily="18" charset="0"/>
            </a:endParaRPr>
          </a:p>
        </p:txBody>
      </p:sp>
    </p:spTree>
    <p:extLst>
      <p:ext uri="{BB962C8B-B14F-4D97-AF65-F5344CB8AC3E}">
        <p14:creationId xmlns="" xmlns:p14="http://schemas.microsoft.com/office/powerpoint/2010/main" val="30185911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Now  I will look at the costs</a:t>
            </a:r>
            <a:r>
              <a:rPr lang="en-US" i="0" baseline="0" dirty="0" smtClean="0"/>
              <a:t> of not  valuing  marriage and the family </a:t>
            </a:r>
          </a:p>
          <a:p>
            <a:r>
              <a:rPr lang="en-US" dirty="0" smtClean="0"/>
              <a:t>(</a:t>
            </a:r>
            <a:r>
              <a:rPr lang="en-US" i="1" dirty="0" smtClean="0"/>
              <a:t>Depending on time, this</a:t>
            </a:r>
            <a:r>
              <a:rPr lang="en-US" i="1" baseline="0" dirty="0" smtClean="0"/>
              <a:t> can be skipped, or gone through very quickly)</a:t>
            </a:r>
            <a:endParaRPr lang="en-US" dirty="0"/>
          </a:p>
        </p:txBody>
      </p:sp>
      <p:sp>
        <p:nvSpPr>
          <p:cNvPr id="4" name="Slide Number Placeholder 3"/>
          <p:cNvSpPr>
            <a:spLocks noGrp="1"/>
          </p:cNvSpPr>
          <p:nvPr>
            <p:ph type="sldNum" sz="quarter" idx="10"/>
          </p:nvPr>
        </p:nvSpPr>
        <p:spPr/>
        <p:txBody>
          <a:bodyPr/>
          <a:lstStyle/>
          <a:p>
            <a:pPr>
              <a:defRPr/>
            </a:pPr>
            <a:fld id="{57F4FE12-B0FE-49AC-A201-AC398E572924}" type="slidenum">
              <a:rPr lang="en-US" smtClean="0"/>
              <a:pPr>
                <a:defRPr/>
              </a:pPr>
              <a:t>34</a:t>
            </a:fld>
            <a:endParaRPr lang="en-US" dirty="0"/>
          </a:p>
        </p:txBody>
      </p:sp>
    </p:spTree>
    <p:extLst>
      <p:ext uri="{BB962C8B-B14F-4D97-AF65-F5344CB8AC3E}">
        <p14:creationId xmlns="" xmlns:p14="http://schemas.microsoft.com/office/powerpoint/2010/main" val="10487400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Although</a:t>
            </a:r>
            <a:r>
              <a:rPr lang="en-US" baseline="0" dirty="0" smtClean="0"/>
              <a:t> many single parents do a wonderful job, deserving recognition and support, but they are the first to say it is far more challenging raising children alone. Most single-mothers did not wish that their children </a:t>
            </a:r>
            <a:r>
              <a:rPr lang="en-US" b="1" baseline="0" dirty="0" smtClean="0"/>
              <a:t>not</a:t>
            </a:r>
            <a:r>
              <a:rPr lang="en-US" baseline="0" dirty="0" smtClean="0"/>
              <a:t> have a loving and responsible father to help raise their children in a stable home. And we know what children want: a loving mom and dad. Nevertheless, single parenting is rising around the world. </a:t>
            </a:r>
            <a:endParaRPr lang="en-US" dirty="0"/>
          </a:p>
        </p:txBody>
      </p:sp>
      <p:sp>
        <p:nvSpPr>
          <p:cNvPr id="4" name="Slide Number Placeholder 3"/>
          <p:cNvSpPr>
            <a:spLocks noGrp="1"/>
          </p:cNvSpPr>
          <p:nvPr>
            <p:ph type="sldNum" sz="quarter" idx="10"/>
          </p:nvPr>
        </p:nvSpPr>
        <p:spPr/>
        <p:txBody>
          <a:bodyPr/>
          <a:lstStyle/>
          <a:p>
            <a:pPr>
              <a:defRPr/>
            </a:pPr>
            <a:fld id="{57F4FE12-B0FE-49AC-A201-AC398E572924}" type="slidenum">
              <a:rPr lang="en-US" smtClean="0"/>
              <a:pPr>
                <a:defRPr/>
              </a:pPr>
              <a:t>35</a:t>
            </a:fld>
            <a:endParaRPr lang="en-US" dirty="0"/>
          </a:p>
        </p:txBody>
      </p:sp>
    </p:spTree>
    <p:extLst>
      <p:ext uri="{BB962C8B-B14F-4D97-AF65-F5344CB8AC3E}">
        <p14:creationId xmlns="" xmlns:p14="http://schemas.microsoft.com/office/powerpoint/2010/main" val="28234937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7F4FE12-B0FE-49AC-A201-AC398E572924}" type="slidenum">
              <a:rPr lang="en-US" smtClean="0"/>
              <a:pPr>
                <a:defRPr/>
              </a:pPr>
              <a:t>36</a:t>
            </a:fld>
            <a:endParaRPr lang="en-US" dirty="0"/>
          </a:p>
        </p:txBody>
      </p:sp>
    </p:spTree>
    <p:extLst>
      <p:ext uri="{BB962C8B-B14F-4D97-AF65-F5344CB8AC3E}">
        <p14:creationId xmlns="" xmlns:p14="http://schemas.microsoft.com/office/powerpoint/2010/main" val="42379815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Cohabitation</a:t>
            </a:r>
            <a:r>
              <a:rPr lang="en-US" baseline="0" dirty="0" smtClean="0"/>
              <a:t> though increasing provides far less stability to children and adults with the breakup rate being almost twice or with this data three times as likely than for married couples.</a:t>
            </a:r>
            <a:endParaRPr lang="en-US" dirty="0"/>
          </a:p>
        </p:txBody>
      </p:sp>
      <p:sp>
        <p:nvSpPr>
          <p:cNvPr id="4" name="Slide Number Placeholder 3"/>
          <p:cNvSpPr>
            <a:spLocks noGrp="1"/>
          </p:cNvSpPr>
          <p:nvPr>
            <p:ph type="sldNum" sz="quarter" idx="10"/>
          </p:nvPr>
        </p:nvSpPr>
        <p:spPr/>
        <p:txBody>
          <a:bodyPr/>
          <a:lstStyle/>
          <a:p>
            <a:pPr>
              <a:defRPr/>
            </a:pPr>
            <a:fld id="{57F4FE12-B0FE-49AC-A201-AC398E572924}" type="slidenum">
              <a:rPr lang="en-US" smtClean="0"/>
              <a:pPr>
                <a:defRPr/>
              </a:pPr>
              <a:t>38</a:t>
            </a:fld>
            <a:endParaRPr lang="en-US" dirty="0"/>
          </a:p>
        </p:txBody>
      </p:sp>
    </p:spTree>
    <p:extLst>
      <p:ext uri="{BB962C8B-B14F-4D97-AF65-F5344CB8AC3E}">
        <p14:creationId xmlns="" xmlns:p14="http://schemas.microsoft.com/office/powerpoint/2010/main" val="26681962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Data</a:t>
            </a:r>
            <a:r>
              <a:rPr lang="en-US" baseline="0" dirty="0" smtClean="0"/>
              <a:t>  indicate the increasing trend of divorce around the world. </a:t>
            </a:r>
            <a:endParaRPr lang="en-US" dirty="0"/>
          </a:p>
        </p:txBody>
      </p:sp>
      <p:sp>
        <p:nvSpPr>
          <p:cNvPr id="4" name="Slide Number Placeholder 3"/>
          <p:cNvSpPr>
            <a:spLocks noGrp="1"/>
          </p:cNvSpPr>
          <p:nvPr>
            <p:ph type="sldNum" sz="quarter" idx="10"/>
          </p:nvPr>
        </p:nvSpPr>
        <p:spPr/>
        <p:txBody>
          <a:bodyPr/>
          <a:lstStyle/>
          <a:p>
            <a:pPr>
              <a:defRPr/>
            </a:pPr>
            <a:fld id="{57F4FE12-B0FE-49AC-A201-AC398E572924}" type="slidenum">
              <a:rPr lang="en-US" smtClean="0"/>
              <a:pPr>
                <a:defRPr/>
              </a:pPr>
              <a:t>39</a:t>
            </a:fld>
            <a:endParaRPr lang="en-US" dirty="0"/>
          </a:p>
        </p:txBody>
      </p:sp>
    </p:spTree>
    <p:extLst>
      <p:ext uri="{BB962C8B-B14F-4D97-AF65-F5344CB8AC3E}">
        <p14:creationId xmlns="" xmlns:p14="http://schemas.microsoft.com/office/powerpoint/2010/main" val="26477611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Read </a:t>
            </a:r>
            <a:endParaRPr lang="en-US" i="1" dirty="0"/>
          </a:p>
        </p:txBody>
      </p:sp>
      <p:sp>
        <p:nvSpPr>
          <p:cNvPr id="4" name="Slide Number Placeholder 3"/>
          <p:cNvSpPr>
            <a:spLocks noGrp="1"/>
          </p:cNvSpPr>
          <p:nvPr>
            <p:ph type="sldNum" sz="quarter" idx="10"/>
          </p:nvPr>
        </p:nvSpPr>
        <p:spPr/>
        <p:txBody>
          <a:bodyPr/>
          <a:lstStyle/>
          <a:p>
            <a:pPr>
              <a:defRPr/>
            </a:pPr>
            <a:fld id="{57F4FE12-B0FE-49AC-A201-AC398E572924}" type="slidenum">
              <a:rPr lang="en-US" smtClean="0"/>
              <a:pPr>
                <a:defRPr/>
              </a:pPr>
              <a:t>40</a:t>
            </a:fld>
            <a:endParaRPr lang="en-US" dirty="0"/>
          </a:p>
        </p:txBody>
      </p:sp>
    </p:spTree>
    <p:extLst>
      <p:ext uri="{BB962C8B-B14F-4D97-AF65-F5344CB8AC3E}">
        <p14:creationId xmlns="" xmlns:p14="http://schemas.microsoft.com/office/powerpoint/2010/main" val="1376369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asking</a:t>
            </a:r>
            <a:r>
              <a:rPr lang="en-US" baseline="0" dirty="0" smtClean="0"/>
              <a:t> these questions we see that the family is relevant to many levels of world peace. </a:t>
            </a:r>
            <a:endParaRPr lang="en-US" dirty="0"/>
          </a:p>
        </p:txBody>
      </p:sp>
      <p:sp>
        <p:nvSpPr>
          <p:cNvPr id="4" name="Slide Number Placeholder 3"/>
          <p:cNvSpPr>
            <a:spLocks noGrp="1"/>
          </p:cNvSpPr>
          <p:nvPr>
            <p:ph type="sldNum" sz="quarter" idx="10"/>
          </p:nvPr>
        </p:nvSpPr>
        <p:spPr/>
        <p:txBody>
          <a:bodyPr/>
          <a:lstStyle/>
          <a:p>
            <a:pPr>
              <a:defRPr/>
            </a:pPr>
            <a:fld id="{57F4FE12-B0FE-49AC-A201-AC398E572924}" type="slidenum">
              <a:rPr lang="en-US" smtClean="0"/>
              <a:pPr>
                <a:defRPr/>
              </a:pPr>
              <a:t>4</a:t>
            </a:fld>
            <a:endParaRPr lang="en-US" dirty="0"/>
          </a:p>
        </p:txBody>
      </p:sp>
    </p:spTree>
    <p:extLst>
      <p:ext uri="{BB962C8B-B14F-4D97-AF65-F5344CB8AC3E}">
        <p14:creationId xmlns="" xmlns:p14="http://schemas.microsoft.com/office/powerpoint/2010/main" val="4893700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According</a:t>
            </a:r>
            <a:r>
              <a:rPr lang="en-US" baseline="0" dirty="0" smtClean="0"/>
              <a:t> to WHO, the main cause of youth anger and violence is poor connection to parents. As we are primarily relational, it is not surprising that  family instability has a toll on the emotional health and behavior of youth.  </a:t>
            </a:r>
            <a:endParaRPr lang="en-US" dirty="0" smtClean="0"/>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AD2170-8C13-4F03-8254-18A7A7ACA6F0}" type="slidenum">
              <a:rPr lang="en-US" smtClean="0"/>
              <a:pPr fontAlgn="base">
                <a:spcBef>
                  <a:spcPct val="0"/>
                </a:spcBef>
                <a:spcAft>
                  <a:spcPct val="0"/>
                </a:spcAft>
                <a:defRPr/>
              </a:pPr>
              <a:t>41</a:t>
            </a:fld>
            <a:endParaRPr lang="en-US" dirty="0" smtClean="0"/>
          </a:p>
        </p:txBody>
      </p:sp>
    </p:spTree>
    <p:extLst>
      <p:ext uri="{BB962C8B-B14F-4D97-AF65-F5344CB8AC3E}">
        <p14:creationId xmlns="" xmlns:p14="http://schemas.microsoft.com/office/powerpoint/2010/main" val="3559713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Read  and summarize</a:t>
            </a:r>
            <a:r>
              <a:rPr lang="en-US" dirty="0" smtClean="0"/>
              <a:t>. So it seems it is not material well-being</a:t>
            </a:r>
            <a:r>
              <a:rPr lang="en-US" baseline="0" dirty="0" smtClean="0"/>
              <a:t> that is the main factor for the demise of mental health of young people. </a:t>
            </a:r>
            <a:endParaRPr lang="en-US" dirty="0"/>
          </a:p>
        </p:txBody>
      </p:sp>
      <p:sp>
        <p:nvSpPr>
          <p:cNvPr id="4" name="Slide Number Placeholder 3"/>
          <p:cNvSpPr>
            <a:spLocks noGrp="1"/>
          </p:cNvSpPr>
          <p:nvPr>
            <p:ph type="sldNum" sz="quarter" idx="10"/>
          </p:nvPr>
        </p:nvSpPr>
        <p:spPr/>
        <p:txBody>
          <a:bodyPr/>
          <a:lstStyle/>
          <a:p>
            <a:pPr>
              <a:defRPr/>
            </a:pPr>
            <a:fld id="{57F4FE12-B0FE-49AC-A201-AC398E572924}" type="slidenum">
              <a:rPr lang="en-US" smtClean="0"/>
              <a:pPr>
                <a:defRPr/>
              </a:pPr>
              <a:t>42</a:t>
            </a:fld>
            <a:endParaRPr lang="en-US" dirty="0"/>
          </a:p>
        </p:txBody>
      </p:sp>
    </p:spTree>
    <p:extLst>
      <p:ext uri="{BB962C8B-B14F-4D97-AF65-F5344CB8AC3E}">
        <p14:creationId xmlns="" xmlns:p14="http://schemas.microsoft.com/office/powerpoint/2010/main" val="871094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message</a:t>
            </a:r>
            <a:r>
              <a:rPr lang="en-US" baseline="0" dirty="0" smtClean="0"/>
              <a:t> of self-centered values leave men defined as sexual animals. Women are led to believe being sexually desired will give them the </a:t>
            </a:r>
            <a:r>
              <a:rPr lang="en-US" baseline="0" dirty="0" smtClean="0"/>
              <a:t>love </a:t>
            </a:r>
            <a:r>
              <a:rPr lang="en-US" baseline="0" dirty="0" smtClean="0"/>
              <a:t>they </a:t>
            </a:r>
            <a:r>
              <a:rPr lang="en-US" baseline="0" dirty="0" smtClean="0"/>
              <a:t>really want. </a:t>
            </a:r>
            <a:r>
              <a:rPr lang="en-US" baseline="0" dirty="0" smtClean="0"/>
              <a:t>Neither males or females are fulfilled in this sexualized </a:t>
            </a:r>
            <a:r>
              <a:rPr lang="en-US" baseline="0" dirty="0" smtClean="0"/>
              <a:t>perspective. Both </a:t>
            </a:r>
            <a:r>
              <a:rPr lang="en-US" baseline="0" dirty="0" smtClean="0"/>
              <a:t>are inhibited from fulfilling a deeper, meaningful experience of love and human connection.  </a:t>
            </a:r>
            <a:r>
              <a:rPr lang="en-US" baseline="0" dirty="0" smtClean="0"/>
              <a:t>The habits developed in uncommitted sexual relationships are detrimental for building a healthy marriage, later in life. </a:t>
            </a:r>
            <a:endParaRPr lang="en-US" dirty="0"/>
          </a:p>
        </p:txBody>
      </p:sp>
      <p:sp>
        <p:nvSpPr>
          <p:cNvPr id="4" name="Slide Number Placeholder 3"/>
          <p:cNvSpPr>
            <a:spLocks noGrp="1"/>
          </p:cNvSpPr>
          <p:nvPr>
            <p:ph type="sldNum" sz="quarter" idx="10"/>
          </p:nvPr>
        </p:nvSpPr>
        <p:spPr/>
        <p:txBody>
          <a:bodyPr/>
          <a:lstStyle/>
          <a:p>
            <a:pPr>
              <a:defRPr/>
            </a:pPr>
            <a:fld id="{57F4FE12-B0FE-49AC-A201-AC398E572924}" type="slidenum">
              <a:rPr lang="en-US" smtClean="0"/>
              <a:pPr>
                <a:defRPr/>
              </a:pPr>
              <a:t>43</a:t>
            </a:fld>
            <a:endParaRPr lang="en-US"/>
          </a:p>
        </p:txBody>
      </p:sp>
    </p:spTree>
    <p:extLst>
      <p:ext uri="{BB962C8B-B14F-4D97-AF65-F5344CB8AC3E}">
        <p14:creationId xmlns="" xmlns:p14="http://schemas.microsoft.com/office/powerpoint/2010/main" val="8615400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Read</a:t>
            </a:r>
            <a:endParaRPr lang="en-US" i="1" dirty="0"/>
          </a:p>
        </p:txBody>
      </p:sp>
      <p:sp>
        <p:nvSpPr>
          <p:cNvPr id="4" name="Slide Number Placeholder 3"/>
          <p:cNvSpPr>
            <a:spLocks noGrp="1"/>
          </p:cNvSpPr>
          <p:nvPr>
            <p:ph type="sldNum" sz="quarter" idx="10"/>
          </p:nvPr>
        </p:nvSpPr>
        <p:spPr/>
        <p:txBody>
          <a:bodyPr/>
          <a:lstStyle/>
          <a:p>
            <a:pPr>
              <a:defRPr/>
            </a:pPr>
            <a:fld id="{57F4FE12-B0FE-49AC-A201-AC398E572924}" type="slidenum">
              <a:rPr lang="en-US" smtClean="0"/>
              <a:pPr>
                <a:defRPr/>
              </a:pPr>
              <a:t>44</a:t>
            </a:fld>
            <a:endParaRPr lang="en-US"/>
          </a:p>
        </p:txBody>
      </p:sp>
    </p:spTree>
    <p:extLst>
      <p:ext uri="{BB962C8B-B14F-4D97-AF65-F5344CB8AC3E}">
        <p14:creationId xmlns="" xmlns:p14="http://schemas.microsoft.com/office/powerpoint/2010/main" val="9718108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financial and emotional cost</a:t>
            </a:r>
            <a:r>
              <a:rPr lang="en-US" baseline="0" dirty="0" smtClean="0"/>
              <a:t> of recreational sex with the explosion of STDs is “out of control”. </a:t>
            </a:r>
            <a:endParaRPr lang="en-US" dirty="0"/>
          </a:p>
        </p:txBody>
      </p:sp>
      <p:sp>
        <p:nvSpPr>
          <p:cNvPr id="4" name="Slide Number Placeholder 3"/>
          <p:cNvSpPr>
            <a:spLocks noGrp="1"/>
          </p:cNvSpPr>
          <p:nvPr>
            <p:ph type="sldNum" sz="quarter" idx="10"/>
          </p:nvPr>
        </p:nvSpPr>
        <p:spPr/>
        <p:txBody>
          <a:bodyPr/>
          <a:lstStyle/>
          <a:p>
            <a:pPr>
              <a:defRPr/>
            </a:pPr>
            <a:fld id="{57F4FE12-B0FE-49AC-A201-AC398E572924}" type="slidenum">
              <a:rPr lang="en-US" smtClean="0"/>
              <a:pPr>
                <a:defRPr/>
              </a:pPr>
              <a:t>45</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So with so much break down around the globe should we give up on the ideal purpose of marriage, family and human </a:t>
            </a:r>
            <a:r>
              <a:rPr lang="en-US" baseline="0" dirty="0" smtClean="0"/>
              <a:t>life? Should we, as the saying goes, “Throw </a:t>
            </a:r>
            <a:r>
              <a:rPr lang="en-US" baseline="0" dirty="0" smtClean="0"/>
              <a:t>the baby out with the bathwater? </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57F4FE12-B0FE-49AC-A201-AC398E572924}" type="slidenum">
              <a:rPr lang="en-US" smtClean="0"/>
              <a:pPr>
                <a:defRPr/>
              </a:pPr>
              <a:t>46</a:t>
            </a:fld>
            <a:endParaRPr lang="en-US"/>
          </a:p>
        </p:txBody>
      </p:sp>
    </p:spTree>
    <p:extLst>
      <p:ext uri="{BB962C8B-B14F-4D97-AF65-F5344CB8AC3E}">
        <p14:creationId xmlns="" xmlns:p14="http://schemas.microsoft.com/office/powerpoint/2010/main" val="19105148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what</a:t>
            </a:r>
            <a:r>
              <a:rPr lang="en-US" baseline="0" dirty="0" smtClean="0"/>
              <a:t> can you do to strengthen marriage and the family? These are some suggestions. </a:t>
            </a:r>
            <a:r>
              <a:rPr lang="en-US" i="1" baseline="0" dirty="0" smtClean="0"/>
              <a:t>Read</a:t>
            </a:r>
            <a:r>
              <a:rPr lang="en-US" baseline="0" dirty="0" smtClean="0"/>
              <a:t>.  </a:t>
            </a:r>
            <a:r>
              <a:rPr lang="en-US" i="1" baseline="0" dirty="0" smtClean="0"/>
              <a:t>Ask: </a:t>
            </a:r>
            <a:r>
              <a:rPr lang="en-US" baseline="0" dirty="0" smtClean="0"/>
              <a:t> What are your recommendations?  What specific tasks we can take on as Ambassadors of Peace to strengthen the family </a:t>
            </a:r>
            <a:r>
              <a:rPr lang="en-US" baseline="0" smtClean="0"/>
              <a:t>and build a </a:t>
            </a:r>
            <a:r>
              <a:rPr lang="en-US" baseline="0" dirty="0" smtClean="0"/>
              <a:t>culture that nurtures and teaches peace from inside the heart and mind of each of us? </a:t>
            </a:r>
            <a:endParaRPr lang="en-US" dirty="0"/>
          </a:p>
        </p:txBody>
      </p:sp>
      <p:sp>
        <p:nvSpPr>
          <p:cNvPr id="4" name="Slide Number Placeholder 3"/>
          <p:cNvSpPr>
            <a:spLocks noGrp="1"/>
          </p:cNvSpPr>
          <p:nvPr>
            <p:ph type="sldNum" sz="quarter" idx="10"/>
          </p:nvPr>
        </p:nvSpPr>
        <p:spPr/>
        <p:txBody>
          <a:bodyPr/>
          <a:lstStyle/>
          <a:p>
            <a:pPr>
              <a:defRPr/>
            </a:pPr>
            <a:fld id="{57F4FE12-B0FE-49AC-A201-AC398E572924}" type="slidenum">
              <a:rPr lang="en-US" smtClean="0"/>
              <a:pPr>
                <a:defRPr/>
              </a:pPr>
              <a:t>47</a:t>
            </a:fld>
            <a:endParaRPr lang="en-US"/>
          </a:p>
        </p:txBody>
      </p:sp>
    </p:spTree>
    <p:extLst>
      <p:ext uri="{BB962C8B-B14F-4D97-AF65-F5344CB8AC3E}">
        <p14:creationId xmlns="" xmlns:p14="http://schemas.microsoft.com/office/powerpoint/2010/main" val="9434973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Thank you! </a:t>
            </a:r>
            <a:endParaRPr lang="en-US" dirty="0"/>
          </a:p>
        </p:txBody>
      </p:sp>
      <p:sp>
        <p:nvSpPr>
          <p:cNvPr id="4" name="Slide Number Placeholder 3"/>
          <p:cNvSpPr>
            <a:spLocks noGrp="1"/>
          </p:cNvSpPr>
          <p:nvPr>
            <p:ph type="sldNum" sz="quarter" idx="10"/>
          </p:nvPr>
        </p:nvSpPr>
        <p:spPr/>
        <p:txBody>
          <a:bodyPr/>
          <a:lstStyle/>
          <a:p>
            <a:pPr>
              <a:defRPr/>
            </a:pPr>
            <a:fld id="{57F4FE12-B0FE-49AC-A201-AC398E572924}" type="slidenum">
              <a:rPr lang="en-US" smtClean="0"/>
              <a:pPr>
                <a:defRPr/>
              </a:pPr>
              <a:t>48</a:t>
            </a:fld>
            <a:endParaRPr lang="en-US"/>
          </a:p>
        </p:txBody>
      </p:sp>
    </p:spTree>
    <p:extLst>
      <p:ext uri="{BB962C8B-B14F-4D97-AF65-F5344CB8AC3E}">
        <p14:creationId xmlns="" xmlns:p14="http://schemas.microsoft.com/office/powerpoint/2010/main" val="1941429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yet</a:t>
            </a:r>
            <a:r>
              <a:rPr lang="en-US" baseline="0" dirty="0" smtClean="0"/>
              <a:t> we see often missing or limited inclusion of the role of the </a:t>
            </a:r>
            <a:r>
              <a:rPr lang="en-US" baseline="0" dirty="0" smtClean="0"/>
              <a:t>family </a:t>
            </a:r>
            <a:r>
              <a:rPr lang="en-US" baseline="0" dirty="0" smtClean="0"/>
              <a:t>in social policy. At the </a:t>
            </a:r>
            <a:r>
              <a:rPr lang="en-US" baseline="0" dirty="0" smtClean="0"/>
              <a:t>UN, in trying to solve the major world problems,  </a:t>
            </a:r>
            <a:r>
              <a:rPr lang="en-US" baseline="0" dirty="0" smtClean="0"/>
              <a:t>there is no mention of the </a:t>
            </a:r>
            <a:r>
              <a:rPr lang="en-US" baseline="0" dirty="0" smtClean="0"/>
              <a:t>family in the MDGs </a:t>
            </a:r>
            <a:r>
              <a:rPr lang="en-US" baseline="0" dirty="0" smtClean="0"/>
              <a:t>(Millennium Development Goals), now the newly created SDGs (Sustainable Development </a:t>
            </a:r>
            <a:r>
              <a:rPr lang="en-US" baseline="0" dirty="0" smtClean="0"/>
              <a:t>Goals).   </a:t>
            </a:r>
            <a:endParaRPr lang="en-US" dirty="0"/>
          </a:p>
        </p:txBody>
      </p:sp>
      <p:sp>
        <p:nvSpPr>
          <p:cNvPr id="4" name="Slide Number Placeholder 3"/>
          <p:cNvSpPr>
            <a:spLocks noGrp="1"/>
          </p:cNvSpPr>
          <p:nvPr>
            <p:ph type="sldNum" sz="quarter" idx="10"/>
          </p:nvPr>
        </p:nvSpPr>
        <p:spPr/>
        <p:txBody>
          <a:bodyPr/>
          <a:lstStyle/>
          <a:p>
            <a:pPr>
              <a:defRPr/>
            </a:pPr>
            <a:fld id="{57F4FE12-B0FE-49AC-A201-AC398E572924}" type="slidenum">
              <a:rPr lang="en-US" smtClean="0"/>
              <a:pPr>
                <a:defRPr/>
              </a:pPr>
              <a:t>5</a:t>
            </a:fld>
            <a:endParaRPr lang="en-US" dirty="0"/>
          </a:p>
        </p:txBody>
      </p:sp>
    </p:spTree>
    <p:extLst>
      <p:ext uri="{BB962C8B-B14F-4D97-AF65-F5344CB8AC3E}">
        <p14:creationId xmlns="" xmlns:p14="http://schemas.microsoft.com/office/powerpoint/2010/main" val="1343249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Instead of emphasizing</a:t>
            </a:r>
            <a:r>
              <a:rPr lang="en-US" baseline="0" dirty="0" smtClean="0"/>
              <a:t> the family </a:t>
            </a:r>
            <a:r>
              <a:rPr lang="en-US" baseline="0" dirty="0" smtClean="0"/>
              <a:t>as part of solving world problems, </a:t>
            </a:r>
            <a:r>
              <a:rPr lang="en-US" dirty="0" smtClean="0"/>
              <a:t>we hear more </a:t>
            </a:r>
            <a:r>
              <a:rPr lang="en-US" dirty="0" smtClean="0"/>
              <a:t>deconstruction</a:t>
            </a:r>
            <a:r>
              <a:rPr lang="en-US" baseline="0" dirty="0" smtClean="0"/>
              <a:t> of the family and confusion over sex, gender and </a:t>
            </a:r>
            <a:r>
              <a:rPr lang="en-US" baseline="0" dirty="0" smtClean="0"/>
              <a:t>parenting. </a:t>
            </a:r>
            <a:r>
              <a:rPr lang="en-US" dirty="0" smtClean="0"/>
              <a:t> </a:t>
            </a:r>
            <a:r>
              <a:rPr lang="en-US" i="0" dirty="0" smtClean="0"/>
              <a:t>More</a:t>
            </a:r>
            <a:r>
              <a:rPr lang="en-US" i="0" baseline="0" dirty="0" smtClean="0"/>
              <a:t> and more it seems </a:t>
            </a:r>
            <a:r>
              <a:rPr lang="en-US" baseline="0" dirty="0" smtClean="0"/>
              <a:t>love </a:t>
            </a:r>
            <a:r>
              <a:rPr lang="en-US" baseline="0" dirty="0" smtClean="0"/>
              <a:t>is only </a:t>
            </a:r>
            <a:r>
              <a:rPr lang="en-US" baseline="0" dirty="0" smtClean="0"/>
              <a:t>understood as a feelings, sex </a:t>
            </a:r>
            <a:r>
              <a:rPr lang="en-US" baseline="0" dirty="0" smtClean="0"/>
              <a:t>as only </a:t>
            </a:r>
            <a:r>
              <a:rPr lang="en-US" baseline="0" dirty="0" smtClean="0"/>
              <a:t>a physical impulses of which we have a right to </a:t>
            </a:r>
            <a:r>
              <a:rPr lang="en-US" baseline="0" dirty="0" smtClean="0"/>
              <a:t>satisfy regardless of consequences and marriage as defined </a:t>
            </a:r>
            <a:r>
              <a:rPr lang="en-US" baseline="0" dirty="0" smtClean="0"/>
              <a:t>by feelings of love as long as the feelings last. </a:t>
            </a:r>
            <a:r>
              <a:rPr lang="en-US" baseline="0" dirty="0" smtClean="0"/>
              <a:t>Human </a:t>
            </a:r>
            <a:r>
              <a:rPr lang="en-US" baseline="0" dirty="0" smtClean="0"/>
              <a:t>potential seems to </a:t>
            </a:r>
            <a:r>
              <a:rPr lang="en-US" baseline="0" dirty="0" smtClean="0"/>
              <a:t>be, </a:t>
            </a:r>
            <a:r>
              <a:rPr lang="en-US" baseline="0" dirty="0" smtClean="0"/>
              <a:t>at </a:t>
            </a:r>
            <a:r>
              <a:rPr lang="en-US" baseline="0" dirty="0" smtClean="0"/>
              <a:t>best, </a:t>
            </a:r>
            <a:r>
              <a:rPr lang="en-US" baseline="0" dirty="0" smtClean="0"/>
              <a:t>fluctuating emotions </a:t>
            </a:r>
            <a:r>
              <a:rPr lang="en-US" baseline="0" dirty="0" smtClean="0"/>
              <a:t>upon which we are compelled to  act.  Is this true? Are human potential and relationships developed best when based on self-centered whims and impulses? </a:t>
            </a:r>
            <a:endParaRPr lang="en-US" dirty="0"/>
          </a:p>
        </p:txBody>
      </p:sp>
      <p:sp>
        <p:nvSpPr>
          <p:cNvPr id="4" name="Slide Number Placeholder 3"/>
          <p:cNvSpPr>
            <a:spLocks noGrp="1"/>
          </p:cNvSpPr>
          <p:nvPr>
            <p:ph type="sldNum" sz="quarter" idx="10"/>
          </p:nvPr>
        </p:nvSpPr>
        <p:spPr/>
        <p:txBody>
          <a:bodyPr/>
          <a:lstStyle/>
          <a:p>
            <a:pPr>
              <a:defRPr/>
            </a:pPr>
            <a:fld id="{57F4FE12-B0FE-49AC-A201-AC398E572924}" type="slidenum">
              <a:rPr lang="en-US" smtClean="0"/>
              <a:pPr>
                <a:defRPr/>
              </a:pPr>
              <a:t>6</a:t>
            </a:fld>
            <a:endParaRPr lang="en-US" dirty="0"/>
          </a:p>
        </p:txBody>
      </p:sp>
    </p:spTree>
    <p:extLst>
      <p:ext uri="{BB962C8B-B14F-4D97-AF65-F5344CB8AC3E}">
        <p14:creationId xmlns="" xmlns:p14="http://schemas.microsoft.com/office/powerpoint/2010/main" val="272871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How  did we come</a:t>
            </a:r>
            <a:r>
              <a:rPr lang="en-US" baseline="0" dirty="0" smtClean="0"/>
              <a:t> to this point? </a:t>
            </a:r>
            <a:r>
              <a:rPr lang="en-US" sz="1200" kern="1200" dirty="0" smtClean="0">
                <a:solidFill>
                  <a:schemeClr val="tx1"/>
                </a:solidFill>
                <a:latin typeface="+mn-lt"/>
                <a:ea typeface="+mn-ea"/>
                <a:cs typeface="+mn-cs"/>
              </a:rPr>
              <a:t>Here is an analogy. If we do not know the purpose or potential  of something, we may not use it to its potential  or worse, damage or destroy it. What would happen if we used a laptop as a water filter? In the same way, don't we need to understand the purpose of human life? What can be our greatest achievements on our time on earth? If we do not ask this we could be misusing and even destroying the potential of humankind and drifting from our moral, relational and spiritual capacities?  </a:t>
            </a:r>
          </a:p>
          <a:p>
            <a:endParaRPr lang="en-US" dirty="0"/>
          </a:p>
        </p:txBody>
      </p:sp>
      <p:sp>
        <p:nvSpPr>
          <p:cNvPr id="4" name="Slide Number Placeholder 3"/>
          <p:cNvSpPr>
            <a:spLocks noGrp="1"/>
          </p:cNvSpPr>
          <p:nvPr>
            <p:ph type="sldNum" sz="quarter" idx="10"/>
          </p:nvPr>
        </p:nvSpPr>
        <p:spPr/>
        <p:txBody>
          <a:bodyPr/>
          <a:lstStyle/>
          <a:p>
            <a:pPr>
              <a:defRPr/>
            </a:pPr>
            <a:fld id="{57F4FE12-B0FE-49AC-A201-AC398E572924}" type="slidenum">
              <a:rPr lang="en-US" smtClean="0"/>
              <a:pPr>
                <a:defRPr/>
              </a:pPr>
              <a:t>7</a:t>
            </a:fld>
            <a:endParaRPr lang="en-US"/>
          </a:p>
        </p:txBody>
      </p:sp>
    </p:spTree>
    <p:extLst>
      <p:ext uri="{BB962C8B-B14F-4D97-AF65-F5344CB8AC3E}">
        <p14:creationId xmlns="" xmlns:p14="http://schemas.microsoft.com/office/powerpoint/2010/main" val="3797994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Today we see self-centered purpose and individualism increasing and family-centered values decreasing. </a:t>
            </a:r>
            <a:r>
              <a:rPr lang="en-US" i="1" baseline="0" dirty="0" smtClean="0"/>
              <a:t>(</a:t>
            </a:r>
            <a:r>
              <a:rPr lang="en-US" i="1" baseline="0" dirty="0" smtClean="0"/>
              <a:t>Give examples if necessary</a:t>
            </a:r>
            <a:r>
              <a:rPr lang="en-US" i="1" baseline="0" dirty="0" smtClean="0"/>
              <a:t>.)  </a:t>
            </a:r>
            <a:r>
              <a:rPr lang="en-US" i="0" baseline="0" dirty="0" smtClean="0"/>
              <a:t>And  yet like cells in a body that want to be independent of the rest of the body, how well does society function when citizens are only their own well-being? </a:t>
            </a:r>
            <a:r>
              <a:rPr lang="en-US" i="1" baseline="0" dirty="0" smtClean="0"/>
              <a:t> </a:t>
            </a:r>
            <a:endParaRPr lang="en-US" dirty="0"/>
          </a:p>
        </p:txBody>
      </p:sp>
      <p:sp>
        <p:nvSpPr>
          <p:cNvPr id="4" name="Slide Number Placeholder 3"/>
          <p:cNvSpPr>
            <a:spLocks noGrp="1"/>
          </p:cNvSpPr>
          <p:nvPr>
            <p:ph type="sldNum" sz="quarter" idx="10"/>
          </p:nvPr>
        </p:nvSpPr>
        <p:spPr/>
        <p:txBody>
          <a:bodyPr/>
          <a:lstStyle/>
          <a:p>
            <a:pPr>
              <a:defRPr/>
            </a:pPr>
            <a:fld id="{57F4FE12-B0FE-49AC-A201-AC398E572924}" type="slidenum">
              <a:rPr lang="en-US" smtClean="0"/>
              <a:pPr>
                <a:defRPr/>
              </a:pPr>
              <a:t>8</a:t>
            </a:fld>
            <a:endParaRPr lang="en-US"/>
          </a:p>
        </p:txBody>
      </p:sp>
    </p:spTree>
    <p:extLst>
      <p:ext uri="{BB962C8B-B14F-4D97-AF65-F5344CB8AC3E}">
        <p14:creationId xmlns="" xmlns:p14="http://schemas.microsoft.com/office/powerpoint/2010/main" val="2616219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Living </a:t>
            </a:r>
            <a:r>
              <a:rPr lang="en-US" dirty="0" smtClean="0"/>
              <a:t>for our own sake, guided</a:t>
            </a:r>
            <a:r>
              <a:rPr lang="en-US" baseline="0" dirty="0" smtClean="0"/>
              <a:t> by our moment to moment feelings and pleasure seeking, severely limits our ability to relate to others, and our self worth</a:t>
            </a:r>
            <a:r>
              <a:rPr lang="en-US" baseline="0" dirty="0" smtClean="0"/>
              <a:t>. </a:t>
            </a:r>
            <a:r>
              <a:rPr lang="en-US" baseline="0" dirty="0" smtClean="0"/>
              <a:t>Living a self-centered life we cannot contribute to society and cannot </a:t>
            </a:r>
            <a:r>
              <a:rPr lang="en-US" baseline="0" dirty="0" smtClean="0"/>
              <a:t>truly be </a:t>
            </a:r>
            <a:r>
              <a:rPr lang="en-US" baseline="0" dirty="0" smtClean="0"/>
              <a:t>happy. Our culture is lying to our youth as it encourages selfishness because self-centeredness is dead ended. </a:t>
            </a:r>
            <a:endParaRPr lang="en-US" dirty="0"/>
          </a:p>
        </p:txBody>
      </p:sp>
      <p:sp>
        <p:nvSpPr>
          <p:cNvPr id="4" name="Slide Number Placeholder 3"/>
          <p:cNvSpPr>
            <a:spLocks noGrp="1"/>
          </p:cNvSpPr>
          <p:nvPr>
            <p:ph type="sldNum" sz="quarter" idx="10"/>
          </p:nvPr>
        </p:nvSpPr>
        <p:spPr/>
        <p:txBody>
          <a:bodyPr/>
          <a:lstStyle/>
          <a:p>
            <a:pPr>
              <a:defRPr/>
            </a:pPr>
            <a:fld id="{57F4FE12-B0FE-49AC-A201-AC398E572924}" type="slidenum">
              <a:rPr lang="en-US" smtClean="0"/>
              <a:pPr>
                <a:defRPr/>
              </a:pPr>
              <a:t>9</a:t>
            </a:fld>
            <a:endParaRPr lang="en-US"/>
          </a:p>
        </p:txBody>
      </p:sp>
    </p:spTree>
    <p:extLst>
      <p:ext uri="{BB962C8B-B14F-4D97-AF65-F5344CB8AC3E}">
        <p14:creationId xmlns="" xmlns:p14="http://schemas.microsoft.com/office/powerpoint/2010/main" val="1800387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C4A259BA-A9E6-48B7-8559-9583EE7CF244}" type="datetimeFigureOut">
              <a:rPr lang="en-US" smtClean="0"/>
              <a:pPr>
                <a:defRPr/>
              </a:pPr>
              <a:t>2/21/2015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84CDBCB-86B8-4BCD-A00B-686505386C74}"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C03521AE-EF80-4D87-8C62-DEF097B263B3}" type="datetimeFigureOut">
              <a:rPr lang="en-US" smtClean="0"/>
              <a:pPr>
                <a:defRPr/>
              </a:pPr>
              <a:t>2/21/2015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4EE92C1-D770-4EB3-864B-69961B6C0285}"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D16907A1-E0BE-4820-941E-D42717CFC7BA}" type="datetimeFigureOut">
              <a:rPr lang="en-US" smtClean="0"/>
              <a:pPr>
                <a:defRPr/>
              </a:pPr>
              <a:t>2/21/2015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B71C7FE-93D8-442A-A3A2-B0E33F0DD4D4}"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4F123596-E227-43D6-98DD-CC75BA63BD4D}" type="datetimeFigureOut">
              <a:rPr lang="en-US" smtClean="0"/>
              <a:pPr>
                <a:defRPr/>
              </a:pPr>
              <a:t>2/21/2015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3682651-5697-44CC-B2A2-AE5B9EA87FA0}"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64229BEE-9FB3-44DD-8A32-2C39C5857D89}" type="datetimeFigureOut">
              <a:rPr lang="en-US" smtClean="0"/>
              <a:pPr>
                <a:defRPr/>
              </a:pPr>
              <a:t>2/21/2015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9568B30-B48F-45BA-897A-F8673421B3E7}"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BCDC3F96-F6A5-422C-96A9-DC330F736C3E}" type="datetimeFigureOut">
              <a:rPr lang="en-US" smtClean="0"/>
              <a:pPr>
                <a:defRPr/>
              </a:pPr>
              <a:t>2/21/2015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B479057-BFEE-42EE-A2E1-24D9838DCF7C}"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0E5B3379-64FB-44F9-9150-447EA8FBD859}" type="datetimeFigureOut">
              <a:rPr lang="en-US" smtClean="0"/>
              <a:pPr>
                <a:defRPr/>
              </a:pPr>
              <a:t>2/21/2015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6892DF13-09AB-4FB0-8F79-6F5CF9AEAC64}"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FA9171B7-13E2-4883-B718-34A955FC48EF}" type="datetimeFigureOut">
              <a:rPr lang="en-US" smtClean="0"/>
              <a:pPr>
                <a:defRPr/>
              </a:pPr>
              <a:t>2/21/2015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3569413-F773-4047-920E-FA4A007EC420}"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19AFDCA-C54B-464F-9991-1A23EF058128}" type="datetimeFigureOut">
              <a:rPr lang="en-US" smtClean="0"/>
              <a:pPr>
                <a:defRPr/>
              </a:pPr>
              <a:t>2/21/2015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DECD4E2-3974-4724-AFDF-56C97B63438B}"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0B02FB45-D693-4208-91FE-651F3D2636AD}" type="datetimeFigureOut">
              <a:rPr lang="en-US" smtClean="0"/>
              <a:pPr>
                <a:defRPr/>
              </a:pPr>
              <a:t>2/21/2015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8B759AD-E043-4758-95F6-7411B0CF67E2}"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A60ECFF2-5C8E-46A6-83AC-8FB89EA39045}" type="datetimeFigureOut">
              <a:rPr lang="en-US" smtClean="0"/>
              <a:pPr>
                <a:defRPr/>
              </a:pPr>
              <a:t>2/21/2015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4C7BE80-5580-4A2E-AEDA-D07534C6F6CA}"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4364AB6-3CB9-42F0-93FB-AEF4C0A90C2F}" type="datetimeFigureOut">
              <a:rPr lang="en-US" smtClean="0"/>
              <a:pPr>
                <a:defRPr/>
              </a:pPr>
              <a:t>2/21/2015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8FF8F6B-CB6D-4666-A2B8-4972BFFB5B6D}"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5.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4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1150"/>
            <a:ext cx="7772400" cy="2838450"/>
          </a:xfrm>
        </p:spPr>
        <p:txBody>
          <a:bodyPr>
            <a:normAutofit fontScale="90000"/>
          </a:bodyPr>
          <a:lstStyle/>
          <a:p>
            <a:r>
              <a:rPr lang="en-US" dirty="0" smtClean="0">
                <a:solidFill>
                  <a:schemeClr val="bg1">
                    <a:lumMod val="25000"/>
                  </a:schemeClr>
                </a:solidFill>
              </a:rPr>
              <a:t>Family Values and World Peace in the 21</a:t>
            </a:r>
            <a:r>
              <a:rPr lang="en-US" baseline="30000" dirty="0" smtClean="0">
                <a:solidFill>
                  <a:schemeClr val="bg1">
                    <a:lumMod val="25000"/>
                  </a:schemeClr>
                </a:solidFill>
              </a:rPr>
              <a:t>st</a:t>
            </a:r>
            <a:r>
              <a:rPr lang="en-US" dirty="0" smtClean="0">
                <a:solidFill>
                  <a:schemeClr val="bg1">
                    <a:lumMod val="25000"/>
                  </a:schemeClr>
                </a:solidFill>
              </a:rPr>
              <a:t> Century</a:t>
            </a:r>
            <a:br>
              <a:rPr lang="en-US" dirty="0" smtClean="0">
                <a:solidFill>
                  <a:schemeClr val="bg1">
                    <a:lumMod val="25000"/>
                  </a:schemeClr>
                </a:solidFill>
              </a:rPr>
            </a:br>
            <a:r>
              <a:rPr lang="en-US" dirty="0" smtClean="0"/>
              <a:t/>
            </a:r>
            <a:br>
              <a:rPr lang="en-US" dirty="0" smtClean="0"/>
            </a:br>
            <a:r>
              <a:rPr lang="en-US" dirty="0" smtClean="0"/>
              <a:t>Universal Peace Federation</a:t>
            </a:r>
            <a:br>
              <a:rPr lang="en-US" dirty="0" smtClean="0"/>
            </a:b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554162"/>
          </a:xfrm>
        </p:spPr>
        <p:txBody>
          <a:bodyPr>
            <a:normAutofit fontScale="90000"/>
          </a:bodyPr>
          <a:lstStyle/>
          <a:p>
            <a:pPr>
              <a:defRPr/>
            </a:pPr>
            <a:r>
              <a:rPr lang="en-US" dirty="0" smtClean="0"/>
              <a:t>Two People </a:t>
            </a:r>
            <a:r>
              <a:rPr lang="en-US" dirty="0"/>
              <a:t>R</a:t>
            </a:r>
            <a:r>
              <a:rPr lang="en-US" dirty="0" smtClean="0"/>
              <a:t>elating without a Higher </a:t>
            </a:r>
            <a:r>
              <a:rPr lang="en-US" dirty="0"/>
              <a:t>P</a:t>
            </a:r>
            <a:r>
              <a:rPr lang="en-US" dirty="0" smtClean="0"/>
              <a:t>urpose </a:t>
            </a:r>
            <a:r>
              <a:rPr lang="en-US" dirty="0"/>
              <a:t>C</a:t>
            </a:r>
            <a:r>
              <a:rPr lang="en-US" dirty="0" smtClean="0"/>
              <a:t>reate a Self-centered Relationship.</a:t>
            </a:r>
            <a:endParaRPr lang="en-US" dirty="0"/>
          </a:p>
        </p:txBody>
      </p:sp>
      <p:sp>
        <p:nvSpPr>
          <p:cNvPr id="6" name="Curved Up Arrow 5"/>
          <p:cNvSpPr/>
          <p:nvPr/>
        </p:nvSpPr>
        <p:spPr>
          <a:xfrm>
            <a:off x="2743200" y="4648200"/>
            <a:ext cx="3886200" cy="12192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7" name="Curved Down Arrow 6"/>
          <p:cNvSpPr/>
          <p:nvPr/>
        </p:nvSpPr>
        <p:spPr>
          <a:xfrm flipH="1">
            <a:off x="2438400" y="2514600"/>
            <a:ext cx="4038600" cy="1189038"/>
          </a:xfrm>
          <a:prstGeom prst="curvedDownArrow">
            <a:avLst>
              <a:gd name="adj1" fmla="val 25000"/>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8" name="Smiley Face 7"/>
          <p:cNvSpPr/>
          <p:nvPr/>
        </p:nvSpPr>
        <p:spPr>
          <a:xfrm>
            <a:off x="1828800" y="3657600"/>
            <a:ext cx="762000" cy="914400"/>
          </a:xfrm>
          <a:prstGeom prst="smileyFace">
            <a:avLst>
              <a:gd name="adj" fmla="val -465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C000"/>
              </a:solidFill>
            </a:endParaRPr>
          </a:p>
        </p:txBody>
      </p:sp>
      <p:sp>
        <p:nvSpPr>
          <p:cNvPr id="9" name="Smiley Face 8"/>
          <p:cNvSpPr/>
          <p:nvPr/>
        </p:nvSpPr>
        <p:spPr>
          <a:xfrm>
            <a:off x="6477000" y="3886200"/>
            <a:ext cx="1066800" cy="685800"/>
          </a:xfrm>
          <a:prstGeom prst="smileyFace">
            <a:avLst>
              <a:gd name="adj" fmla="val -465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advTm="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rved Up Arrow 5"/>
          <p:cNvSpPr/>
          <p:nvPr/>
        </p:nvSpPr>
        <p:spPr>
          <a:xfrm>
            <a:off x="2590800" y="4267200"/>
            <a:ext cx="4267200" cy="10668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7" name="Curved Down Arrow 6"/>
          <p:cNvSpPr/>
          <p:nvPr/>
        </p:nvSpPr>
        <p:spPr>
          <a:xfrm flipH="1">
            <a:off x="2514600" y="3124200"/>
            <a:ext cx="4267200" cy="80803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8" name="Smiley Face 7"/>
          <p:cNvSpPr/>
          <p:nvPr/>
        </p:nvSpPr>
        <p:spPr>
          <a:xfrm>
            <a:off x="1447800" y="3657600"/>
            <a:ext cx="914400" cy="914400"/>
          </a:xfrm>
          <a:prstGeom prst="smileyFace">
            <a:avLst>
              <a:gd name="adj" fmla="val 465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Smiley Face 8"/>
          <p:cNvSpPr/>
          <p:nvPr/>
        </p:nvSpPr>
        <p:spPr>
          <a:xfrm>
            <a:off x="6934200" y="3657600"/>
            <a:ext cx="914400" cy="9144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6-Point Star 9"/>
          <p:cNvSpPr/>
          <p:nvPr/>
        </p:nvSpPr>
        <p:spPr>
          <a:xfrm>
            <a:off x="3886200" y="1447800"/>
            <a:ext cx="1600200" cy="1371600"/>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Higher Purpose </a:t>
            </a:r>
          </a:p>
        </p:txBody>
      </p:sp>
      <p:cxnSp>
        <p:nvCxnSpPr>
          <p:cNvPr id="12" name="Straight Arrow Connector 11"/>
          <p:cNvCxnSpPr/>
          <p:nvPr/>
        </p:nvCxnSpPr>
        <p:spPr>
          <a:xfrm flipV="1">
            <a:off x="2286000" y="1981200"/>
            <a:ext cx="1600200" cy="1676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5486400" y="1981200"/>
            <a:ext cx="1371600" cy="1752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Heart 22"/>
          <p:cNvSpPr/>
          <p:nvPr/>
        </p:nvSpPr>
        <p:spPr>
          <a:xfrm>
            <a:off x="4038600" y="5562600"/>
            <a:ext cx="1219200" cy="129540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Better results</a:t>
            </a:r>
            <a:endParaRPr lang="en-US" dirty="0"/>
          </a:p>
        </p:txBody>
      </p:sp>
      <p:sp>
        <p:nvSpPr>
          <p:cNvPr id="11" name="Title 10"/>
          <p:cNvSpPr>
            <a:spLocks noGrp="1"/>
          </p:cNvSpPr>
          <p:nvPr>
            <p:ph type="title"/>
          </p:nvPr>
        </p:nvSpPr>
        <p:spPr/>
        <p:txBody>
          <a:bodyPr/>
          <a:lstStyle/>
          <a:p>
            <a:r>
              <a:rPr lang="en-US" dirty="0" smtClean="0"/>
              <a:t>Higher Purpose Elevates Us</a:t>
            </a:r>
            <a:endParaRPr lang="en-US" dirty="0"/>
          </a:p>
        </p:txBody>
      </p:sp>
    </p:spTree>
  </p:cSld>
  <p:clrMapOvr>
    <a:masterClrMapping/>
  </p:clrMapOvr>
  <p:transition advTm="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rved Up Arrow 5"/>
          <p:cNvSpPr/>
          <p:nvPr/>
        </p:nvSpPr>
        <p:spPr>
          <a:xfrm>
            <a:off x="2819400" y="4343400"/>
            <a:ext cx="3505200" cy="7620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7" name="Curved Down Arrow 6"/>
          <p:cNvSpPr/>
          <p:nvPr/>
        </p:nvSpPr>
        <p:spPr>
          <a:xfrm flipH="1">
            <a:off x="2819400" y="3382962"/>
            <a:ext cx="3505200" cy="80803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8" name="Smiley Face 7"/>
          <p:cNvSpPr/>
          <p:nvPr/>
        </p:nvSpPr>
        <p:spPr>
          <a:xfrm>
            <a:off x="1524000" y="3426417"/>
            <a:ext cx="1143000" cy="1219200"/>
          </a:xfrm>
          <a:prstGeom prst="smileyFace">
            <a:avLst>
              <a:gd name="adj" fmla="val 465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Smiley Face 8"/>
          <p:cNvSpPr/>
          <p:nvPr/>
        </p:nvSpPr>
        <p:spPr>
          <a:xfrm>
            <a:off x="6477000" y="3429000"/>
            <a:ext cx="1143000" cy="12192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6-Point Star 9"/>
          <p:cNvSpPr/>
          <p:nvPr/>
        </p:nvSpPr>
        <p:spPr>
          <a:xfrm>
            <a:off x="3581400" y="1447800"/>
            <a:ext cx="1905000" cy="1752600"/>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Higher Purpose </a:t>
            </a:r>
          </a:p>
        </p:txBody>
      </p:sp>
      <p:cxnSp>
        <p:nvCxnSpPr>
          <p:cNvPr id="12" name="Straight Arrow Connector 11"/>
          <p:cNvCxnSpPr/>
          <p:nvPr/>
        </p:nvCxnSpPr>
        <p:spPr>
          <a:xfrm flipV="1">
            <a:off x="2362200" y="2057400"/>
            <a:ext cx="1752600" cy="1447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5257800" y="2286000"/>
            <a:ext cx="1600202" cy="12192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Heart 22"/>
          <p:cNvSpPr/>
          <p:nvPr/>
        </p:nvSpPr>
        <p:spPr>
          <a:xfrm>
            <a:off x="3886200" y="5257800"/>
            <a:ext cx="1524000" cy="137160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Better result</a:t>
            </a:r>
          </a:p>
        </p:txBody>
      </p:sp>
      <p:sp>
        <p:nvSpPr>
          <p:cNvPr id="11" name="Title 1"/>
          <p:cNvSpPr txBox="1">
            <a:spLocks/>
          </p:cNvSpPr>
          <p:nvPr/>
        </p:nvSpPr>
        <p:spPr>
          <a:xfrm>
            <a:off x="304800" y="0"/>
            <a:ext cx="8458200" cy="1638301"/>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000" dirty="0" smtClean="0"/>
              <a:t>Humans Are Relational, Fulfilled through Loving and Being Loved.</a:t>
            </a:r>
            <a:endParaRPr lang="en-US" sz="4000" dirty="0"/>
          </a:p>
        </p:txBody>
      </p:sp>
    </p:spTree>
  </p:cSld>
  <p:clrMapOvr>
    <a:masterClrMapping/>
  </p:clrMapOvr>
  <p:transition advTm="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the Most Important Decision We Make in Our Life? </a:t>
            </a:r>
            <a:endParaRPr lang="en-US" dirty="0"/>
          </a:p>
        </p:txBody>
      </p:sp>
      <p:pic>
        <p:nvPicPr>
          <p:cNvPr id="4" name="Content Placeholder 3" descr="ThinkingFemale.jpg"/>
          <p:cNvPicPr>
            <a:picLocks noGrp="1" noChangeAspect="1"/>
          </p:cNvPicPr>
          <p:nvPr>
            <p:ph idx="1"/>
          </p:nvPr>
        </p:nvPicPr>
        <p:blipFill>
          <a:blip r:embed="rId3" cstate="print"/>
          <a:srcRect l="20930" t="1248"/>
          <a:stretch>
            <a:fillRect/>
          </a:stretch>
        </p:blipFill>
        <p:spPr>
          <a:xfrm>
            <a:off x="685800" y="2286000"/>
            <a:ext cx="3153697" cy="2875429"/>
          </a:xfrm>
        </p:spPr>
      </p:pic>
      <p:pic>
        <p:nvPicPr>
          <p:cNvPr id="5" name="Picture 4" descr="Thinkingmale.jpg"/>
          <p:cNvPicPr>
            <a:picLocks noChangeAspect="1"/>
          </p:cNvPicPr>
          <p:nvPr/>
        </p:nvPicPr>
        <p:blipFill>
          <a:blip r:embed="rId4" cstate="print"/>
          <a:stretch>
            <a:fillRect/>
          </a:stretch>
        </p:blipFill>
        <p:spPr>
          <a:xfrm>
            <a:off x="4876800" y="2337962"/>
            <a:ext cx="3352800" cy="305318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427038"/>
            <a:ext cx="9144000" cy="715962"/>
          </a:xfrm>
        </p:spPr>
        <p:txBody>
          <a:bodyPr>
            <a:noAutofit/>
          </a:bodyPr>
          <a:lstStyle/>
          <a:p>
            <a:pPr eaLnBrk="1" hangingPunct="1"/>
            <a:r>
              <a:rPr lang="en-US" sz="4000" dirty="0" smtClean="0"/>
              <a:t>Who </a:t>
            </a:r>
            <a:r>
              <a:rPr lang="en-US" sz="4000" dirty="0"/>
              <a:t>W</a:t>
            </a:r>
            <a:r>
              <a:rPr lang="en-US" sz="4000" dirty="0" smtClean="0"/>
              <a:t>ill </a:t>
            </a:r>
            <a:r>
              <a:rPr lang="en-US" sz="4000" dirty="0"/>
              <a:t>B</a:t>
            </a:r>
            <a:r>
              <a:rPr lang="en-US" sz="4000" dirty="0" smtClean="0"/>
              <a:t>e the Mother or Father </a:t>
            </a:r>
            <a:br>
              <a:rPr lang="en-US" sz="4000" dirty="0" smtClean="0"/>
            </a:br>
            <a:r>
              <a:rPr lang="en-US" sz="4000" dirty="0" smtClean="0"/>
              <a:t>of My </a:t>
            </a:r>
            <a:r>
              <a:rPr lang="en-US" sz="4000" dirty="0"/>
              <a:t>C</a:t>
            </a:r>
            <a:r>
              <a:rPr lang="en-US" sz="4000" dirty="0" smtClean="0"/>
              <a:t>hildren? </a:t>
            </a:r>
          </a:p>
        </p:txBody>
      </p:sp>
      <p:pic>
        <p:nvPicPr>
          <p:cNvPr id="15363" name="Content Placeholder 5" descr="momdadbaby.jpg"/>
          <p:cNvPicPr>
            <a:picLocks noGrp="1" noChangeAspect="1"/>
          </p:cNvPicPr>
          <p:nvPr>
            <p:ph idx="1"/>
          </p:nvPr>
        </p:nvPicPr>
        <p:blipFill>
          <a:blip r:embed="rId3" cstate="print"/>
          <a:stretch>
            <a:fillRect/>
          </a:stretch>
        </p:blipFill>
        <p:spPr>
          <a:xfrm>
            <a:off x="419100" y="1503728"/>
            <a:ext cx="8305799" cy="535298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4" y="137271"/>
            <a:ext cx="9146583" cy="1417638"/>
          </a:xfrm>
        </p:spPr>
        <p:txBody>
          <a:bodyPr>
            <a:normAutofit fontScale="90000"/>
          </a:bodyPr>
          <a:lstStyle/>
          <a:p>
            <a:r>
              <a:rPr lang="en-US" dirty="0" smtClean="0"/>
              <a:t>Our Parents’ DNA and Social-Emotional Health Predict Much of Who We </a:t>
            </a:r>
            <a:r>
              <a:rPr lang="en-US" dirty="0" smtClean="0"/>
              <a:t>Are</a:t>
            </a:r>
            <a:endParaRPr lang="en-US" dirty="0"/>
          </a:p>
        </p:txBody>
      </p:sp>
      <p:pic>
        <p:nvPicPr>
          <p:cNvPr id="5" name="Picture 4" descr="babyparentshappy.jpg"/>
          <p:cNvPicPr>
            <a:picLocks noChangeAspect="1"/>
          </p:cNvPicPr>
          <p:nvPr/>
        </p:nvPicPr>
        <p:blipFill>
          <a:blip r:embed="rId3" cstate="print"/>
          <a:srcRect l="1724" b="5004"/>
          <a:stretch>
            <a:fillRect/>
          </a:stretch>
        </p:blipFill>
        <p:spPr>
          <a:xfrm>
            <a:off x="4343400" y="3741821"/>
            <a:ext cx="4800600" cy="3116179"/>
          </a:xfrm>
          <a:prstGeom prst="rect">
            <a:avLst/>
          </a:prstGeom>
        </p:spPr>
      </p:pic>
      <p:pic>
        <p:nvPicPr>
          <p:cNvPr id="4" name="Content Placeholder 3" descr="egg-and-sperm.jpg"/>
          <p:cNvPicPr>
            <a:picLocks noGrp="1" noChangeAspect="1"/>
          </p:cNvPicPr>
          <p:nvPr>
            <p:ph idx="1"/>
          </p:nvPr>
        </p:nvPicPr>
        <p:blipFill>
          <a:blip r:embed="rId4" cstate="print"/>
          <a:stretch>
            <a:fillRect/>
          </a:stretch>
        </p:blipFill>
        <p:spPr>
          <a:xfrm>
            <a:off x="0" y="1584614"/>
            <a:ext cx="4940152" cy="2911186"/>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362200"/>
          </a:xfrm>
        </p:spPr>
        <p:txBody>
          <a:bodyPr>
            <a:normAutofit fontScale="90000"/>
          </a:bodyPr>
          <a:lstStyle/>
          <a:p>
            <a:r>
              <a:rPr lang="en-US" dirty="0" smtClean="0"/>
              <a:t>We Need </a:t>
            </a:r>
            <a:r>
              <a:rPr lang="en-US" dirty="0"/>
              <a:t>S</a:t>
            </a:r>
            <a:r>
              <a:rPr lang="en-US" dirty="0" smtClean="0"/>
              <a:t>tability,</a:t>
            </a:r>
            <a:r>
              <a:rPr lang="en-US" b="1" dirty="0" smtClean="0"/>
              <a:t> </a:t>
            </a:r>
            <a:r>
              <a:rPr lang="en-US" dirty="0"/>
              <a:t>D</a:t>
            </a:r>
            <a:r>
              <a:rPr lang="en-US" dirty="0" smtClean="0"/>
              <a:t>edicated </a:t>
            </a:r>
            <a:r>
              <a:rPr lang="en-US" dirty="0"/>
              <a:t>C</a:t>
            </a:r>
            <a:r>
              <a:rPr lang="en-US" dirty="0" smtClean="0"/>
              <a:t>are, Love and Guidance to Learn </a:t>
            </a:r>
            <a:r>
              <a:rPr lang="en-US" dirty="0"/>
              <a:t>C</a:t>
            </a:r>
            <a:r>
              <a:rPr lang="en-US" dirty="0" smtClean="0"/>
              <a:t>onsequences, Acquire Morals and Develop a Conscience.  </a:t>
            </a:r>
            <a:endParaRPr lang="en-US" dirty="0"/>
          </a:p>
        </p:txBody>
      </p:sp>
      <p:pic>
        <p:nvPicPr>
          <p:cNvPr id="4" name="Content Placeholder 3" descr="dadguiding.jpg"/>
          <p:cNvPicPr>
            <a:picLocks noChangeAspect="1"/>
          </p:cNvPicPr>
          <p:nvPr/>
        </p:nvPicPr>
        <p:blipFill>
          <a:blip r:embed="rId3" cstate="print"/>
          <a:srcRect l="731" t="9677"/>
          <a:stretch>
            <a:fillRect/>
          </a:stretch>
        </p:blipFill>
        <p:spPr bwMode="auto">
          <a:xfrm>
            <a:off x="4419600" y="2667000"/>
            <a:ext cx="4724400" cy="3581399"/>
          </a:xfrm>
          <a:prstGeom prst="rect">
            <a:avLst/>
          </a:prstGeom>
          <a:noFill/>
          <a:ln w="9525">
            <a:noFill/>
            <a:miter lim="800000"/>
            <a:headEnd/>
            <a:tailEnd/>
          </a:ln>
        </p:spPr>
      </p:pic>
      <p:pic>
        <p:nvPicPr>
          <p:cNvPr id="5" name="Picture 4" descr="crytomom.jpg"/>
          <p:cNvPicPr>
            <a:picLocks noChangeAspect="1"/>
          </p:cNvPicPr>
          <p:nvPr/>
        </p:nvPicPr>
        <p:blipFill>
          <a:blip r:embed="rId4" cstate="print"/>
          <a:stretch>
            <a:fillRect/>
          </a:stretch>
        </p:blipFill>
        <p:spPr>
          <a:xfrm>
            <a:off x="0" y="2743200"/>
            <a:ext cx="4351311" cy="3429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28600" y="533400"/>
            <a:ext cx="8915400" cy="1524000"/>
          </a:xfrm>
        </p:spPr>
        <p:txBody>
          <a:bodyPr>
            <a:noAutofit/>
          </a:bodyPr>
          <a:lstStyle/>
          <a:p>
            <a:pPr algn="ctr" eaLnBrk="1" hangingPunct="1"/>
            <a:r>
              <a:rPr lang="en-US" sz="4000" b="0" dirty="0" smtClean="0"/>
              <a:t>We Need Stable, Secure Attachment and Sense of Belonging to Thrive and Grow. </a:t>
            </a:r>
          </a:p>
        </p:txBody>
      </p:sp>
      <p:pic>
        <p:nvPicPr>
          <p:cNvPr id="16387" name="Content Placeholder 3" descr="newborn.jpg"/>
          <p:cNvPicPr>
            <a:picLocks noGrp="1" noChangeAspect="1"/>
          </p:cNvPicPr>
          <p:nvPr>
            <p:ph idx="1"/>
          </p:nvPr>
        </p:nvPicPr>
        <p:blipFill>
          <a:blip r:embed="rId3" cstate="print"/>
          <a:srcRect/>
          <a:stretch>
            <a:fillRect/>
          </a:stretch>
        </p:blipFill>
        <p:spPr>
          <a:xfrm>
            <a:off x="0" y="2819400"/>
            <a:ext cx="4267200" cy="3383064"/>
          </a:xfrm>
        </p:spPr>
      </p:pic>
      <p:sp>
        <p:nvSpPr>
          <p:cNvPr id="6" name="Text Placeholder 5"/>
          <p:cNvSpPr>
            <a:spLocks noGrp="1"/>
          </p:cNvSpPr>
          <p:nvPr>
            <p:ph type="body" sz="half" idx="2"/>
          </p:nvPr>
        </p:nvSpPr>
        <p:spPr>
          <a:xfrm>
            <a:off x="0" y="228600"/>
            <a:ext cx="8991600" cy="2484336"/>
          </a:xfrm>
        </p:spPr>
        <p:txBody>
          <a:bodyPr rtlCol="0">
            <a:normAutofit/>
          </a:bodyPr>
          <a:lstStyle/>
          <a:p>
            <a:pPr eaLnBrk="1" fontAlgn="auto" hangingPunct="1">
              <a:spcAft>
                <a:spcPts val="0"/>
              </a:spcAft>
              <a:buFont typeface="Arial" pitchFamily="34" charset="0"/>
              <a:buNone/>
              <a:defRPr/>
            </a:pPr>
            <a:r>
              <a:rPr lang="en-US" sz="2400" dirty="0" smtClean="0"/>
              <a:t> </a:t>
            </a:r>
          </a:p>
        </p:txBody>
      </p:sp>
      <p:pic>
        <p:nvPicPr>
          <p:cNvPr id="16389" name="Picture 4" descr="sadteenboy.jpg"/>
          <p:cNvPicPr>
            <a:picLocks noChangeAspect="1"/>
          </p:cNvPicPr>
          <p:nvPr/>
        </p:nvPicPr>
        <p:blipFill>
          <a:blip r:embed="rId4" cstate="print"/>
          <a:srcRect/>
          <a:stretch>
            <a:fillRect/>
          </a:stretch>
        </p:blipFill>
        <p:spPr bwMode="auto">
          <a:xfrm>
            <a:off x="4848225" y="2971800"/>
            <a:ext cx="4295775" cy="32766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6" y="228600"/>
            <a:ext cx="9144000" cy="1676400"/>
          </a:xfrm>
        </p:spPr>
        <p:txBody>
          <a:bodyPr>
            <a:normAutofit fontScale="90000"/>
          </a:bodyPr>
          <a:lstStyle/>
          <a:p>
            <a:r>
              <a:rPr lang="en-US" dirty="0" smtClean="0"/>
              <a:t>Authoritative Parents Teach Peacebuilding through Their Relationships.</a:t>
            </a:r>
            <a:r>
              <a:rPr lang="en-US" dirty="0"/>
              <a:t/>
            </a:r>
            <a:br>
              <a:rPr lang="en-US" dirty="0"/>
            </a:br>
            <a:endParaRPr lang="en-US" sz="3600" dirty="0"/>
          </a:p>
        </p:txBody>
      </p:sp>
      <p:sp>
        <p:nvSpPr>
          <p:cNvPr id="3" name="Content Placeholder 2"/>
          <p:cNvSpPr>
            <a:spLocks noGrp="1"/>
          </p:cNvSpPr>
          <p:nvPr>
            <p:ph idx="1"/>
          </p:nvPr>
        </p:nvSpPr>
        <p:spPr>
          <a:xfrm>
            <a:off x="457200" y="2971800"/>
            <a:ext cx="8229600" cy="3154363"/>
          </a:xfrm>
        </p:spPr>
        <p:txBody>
          <a:bodyPr/>
          <a:lstStyle/>
          <a:p>
            <a:pPr>
              <a:buNone/>
            </a:pPr>
            <a:endParaRPr lang="en-US" dirty="0" smtClean="0"/>
          </a:p>
          <a:p>
            <a:pPr>
              <a:buNone/>
            </a:pPr>
            <a:r>
              <a:rPr lang="en-US" dirty="0" smtClean="0"/>
              <a:t>.</a:t>
            </a:r>
          </a:p>
        </p:txBody>
      </p:sp>
      <p:pic>
        <p:nvPicPr>
          <p:cNvPr id="5" name="Picture 4" descr="african-amer-teen-and-father.jpg"/>
          <p:cNvPicPr>
            <a:picLocks noChangeAspect="1"/>
          </p:cNvPicPr>
          <p:nvPr/>
        </p:nvPicPr>
        <p:blipFill>
          <a:blip r:embed="rId3" cstate="print"/>
          <a:stretch>
            <a:fillRect/>
          </a:stretch>
        </p:blipFill>
        <p:spPr>
          <a:xfrm>
            <a:off x="1828800" y="3457309"/>
            <a:ext cx="5181600" cy="3438145"/>
          </a:xfrm>
          <a:prstGeom prst="rect">
            <a:avLst/>
          </a:prstGeom>
        </p:spPr>
      </p:pic>
      <p:sp>
        <p:nvSpPr>
          <p:cNvPr id="6" name="Rectangle 5"/>
          <p:cNvSpPr/>
          <p:nvPr/>
        </p:nvSpPr>
        <p:spPr>
          <a:xfrm>
            <a:off x="457200" y="1490008"/>
            <a:ext cx="8382000" cy="1938992"/>
          </a:xfrm>
          <a:prstGeom prst="rect">
            <a:avLst/>
          </a:prstGeom>
        </p:spPr>
        <p:txBody>
          <a:bodyPr wrap="square">
            <a:spAutoFit/>
          </a:bodyPr>
          <a:lstStyle/>
          <a:p>
            <a:pPr marL="342900" indent="-342900">
              <a:buFont typeface="Arial" panose="020B0604020202020204" pitchFamily="34" charset="0"/>
              <a:buChar char="•"/>
            </a:pPr>
            <a:r>
              <a:rPr lang="en-US" sz="2400" dirty="0" smtClean="0"/>
              <a:t>The unconditional </a:t>
            </a:r>
            <a:r>
              <a:rPr lang="en-US" sz="2400" dirty="0"/>
              <a:t>love, consequences and </a:t>
            </a:r>
            <a:r>
              <a:rPr lang="en-US" sz="2400" dirty="0" smtClean="0"/>
              <a:t>morals characteristic of authoritative parenting </a:t>
            </a:r>
            <a:r>
              <a:rPr lang="en-US" sz="2400" dirty="0"/>
              <a:t>build genuine relationship skills and instill values. </a:t>
            </a:r>
            <a:endParaRPr lang="en-US" sz="2400" dirty="0" smtClean="0"/>
          </a:p>
          <a:p>
            <a:pPr marL="342900" indent="-342900">
              <a:buFont typeface="Arial" panose="020B0604020202020204" pitchFamily="34" charset="0"/>
              <a:buChar char="•"/>
            </a:pPr>
            <a:r>
              <a:rPr lang="en-US" sz="2400" dirty="0" smtClean="0"/>
              <a:t>Permissive and </a:t>
            </a:r>
            <a:r>
              <a:rPr lang="en-US" sz="2400" dirty="0"/>
              <a:t>authoritarian parenting </a:t>
            </a:r>
            <a:r>
              <a:rPr lang="en-US" sz="2400" dirty="0" smtClean="0"/>
              <a:t>do not produce these results.</a:t>
            </a:r>
            <a:endParaRPr lang="en-US"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15400" cy="1143000"/>
          </a:xfrm>
        </p:spPr>
        <p:txBody>
          <a:bodyPr>
            <a:normAutofit fontScale="90000"/>
          </a:bodyPr>
          <a:lstStyle/>
          <a:p>
            <a:r>
              <a:rPr lang="en-US" dirty="0" smtClean="0"/>
              <a:t>Benefits to Children of Married Parents</a:t>
            </a:r>
            <a:endParaRPr lang="en-US" dirty="0"/>
          </a:p>
        </p:txBody>
      </p:sp>
      <p:sp>
        <p:nvSpPr>
          <p:cNvPr id="3" name="Rectangle 2"/>
          <p:cNvSpPr/>
          <p:nvPr/>
        </p:nvSpPr>
        <p:spPr>
          <a:xfrm>
            <a:off x="685800" y="914400"/>
            <a:ext cx="7467600" cy="5509200"/>
          </a:xfrm>
          <a:prstGeom prst="rect">
            <a:avLst/>
          </a:prstGeom>
        </p:spPr>
        <p:txBody>
          <a:bodyPr wrap="square">
            <a:spAutoFit/>
          </a:bodyPr>
          <a:lstStyle/>
          <a:p>
            <a:pPr marL="457200" indent="-457200">
              <a:buFont typeface="Arial" panose="020B0604020202020204" pitchFamily="34" charset="0"/>
              <a:buChar char="•"/>
            </a:pPr>
            <a:r>
              <a:rPr lang="en-US" sz="2800" dirty="0">
                <a:latin typeface="+mn-lt"/>
              </a:rPr>
              <a:t>M</a:t>
            </a:r>
            <a:r>
              <a:rPr lang="en-US" sz="2800" dirty="0" smtClean="0">
                <a:latin typeface="+mn-lt"/>
              </a:rPr>
              <a:t>ore </a:t>
            </a:r>
            <a:r>
              <a:rPr lang="en-US" sz="2800" dirty="0">
                <a:latin typeface="+mn-lt"/>
              </a:rPr>
              <a:t>likely to attend </a:t>
            </a:r>
            <a:r>
              <a:rPr lang="en-US" sz="2800" dirty="0" smtClean="0">
                <a:latin typeface="+mn-lt"/>
              </a:rPr>
              <a:t>college</a:t>
            </a:r>
          </a:p>
          <a:p>
            <a:pPr marL="457200" indent="-457200">
              <a:buFont typeface="Arial" panose="020B0604020202020204" pitchFamily="34" charset="0"/>
              <a:buChar char="•"/>
            </a:pPr>
            <a:r>
              <a:rPr lang="en-US" sz="2800" dirty="0">
                <a:latin typeface="+mn-lt"/>
              </a:rPr>
              <a:t>P</a:t>
            </a:r>
            <a:r>
              <a:rPr lang="en-US" sz="2800" dirty="0" smtClean="0">
                <a:latin typeface="+mn-lt"/>
              </a:rPr>
              <a:t>hysically </a:t>
            </a:r>
            <a:r>
              <a:rPr lang="en-US" sz="2800" dirty="0">
                <a:latin typeface="+mn-lt"/>
              </a:rPr>
              <a:t>and emotionally </a:t>
            </a:r>
            <a:r>
              <a:rPr lang="en-US" sz="2800" dirty="0" smtClean="0">
                <a:latin typeface="+mn-lt"/>
              </a:rPr>
              <a:t>healthier</a:t>
            </a:r>
          </a:p>
          <a:p>
            <a:pPr marL="457200" indent="-457200">
              <a:buFont typeface="Arial" panose="020B0604020202020204" pitchFamily="34" charset="0"/>
              <a:buChar char="•"/>
            </a:pPr>
            <a:r>
              <a:rPr lang="en-US" sz="2800" dirty="0">
                <a:latin typeface="+mn-lt"/>
              </a:rPr>
              <a:t>L</a:t>
            </a:r>
            <a:r>
              <a:rPr lang="en-US" sz="2800" dirty="0" smtClean="0">
                <a:latin typeface="+mn-lt"/>
              </a:rPr>
              <a:t>ess </a:t>
            </a:r>
            <a:r>
              <a:rPr lang="en-US" sz="2800" dirty="0">
                <a:latin typeface="+mn-lt"/>
              </a:rPr>
              <a:t>likely to be physically or sexually </a:t>
            </a:r>
            <a:r>
              <a:rPr lang="en-US" sz="2800" dirty="0" smtClean="0">
                <a:latin typeface="+mn-lt"/>
              </a:rPr>
              <a:t>abused</a:t>
            </a:r>
          </a:p>
          <a:p>
            <a:pPr marL="457200" indent="-457200">
              <a:buFont typeface="Arial" panose="020B0604020202020204" pitchFamily="34" charset="0"/>
              <a:buChar char="•"/>
            </a:pPr>
            <a:r>
              <a:rPr lang="en-US" sz="2800" dirty="0">
                <a:latin typeface="+mn-lt"/>
              </a:rPr>
              <a:t>L</a:t>
            </a:r>
            <a:r>
              <a:rPr lang="en-US" sz="2800" dirty="0" smtClean="0">
                <a:latin typeface="+mn-lt"/>
              </a:rPr>
              <a:t>ess </a:t>
            </a:r>
            <a:r>
              <a:rPr lang="en-US" sz="2800" dirty="0">
                <a:latin typeface="+mn-lt"/>
              </a:rPr>
              <a:t>likely to use drugs or alcohol and to commit delinquent </a:t>
            </a:r>
            <a:r>
              <a:rPr lang="en-US" sz="2800" dirty="0" smtClean="0">
                <a:latin typeface="+mn-lt"/>
              </a:rPr>
              <a:t>behaviors</a:t>
            </a:r>
          </a:p>
          <a:p>
            <a:pPr marL="457200" indent="-457200">
              <a:buFont typeface="Arial" panose="020B0604020202020204" pitchFamily="34" charset="0"/>
              <a:buChar char="•"/>
            </a:pPr>
            <a:r>
              <a:rPr lang="en-US" sz="2800" dirty="0">
                <a:latin typeface="+mn-lt"/>
              </a:rPr>
              <a:t>D</a:t>
            </a:r>
            <a:r>
              <a:rPr lang="en-US" sz="2800" dirty="0" smtClean="0">
                <a:latin typeface="+mn-lt"/>
              </a:rPr>
              <a:t>ecreased </a:t>
            </a:r>
            <a:r>
              <a:rPr lang="en-US" sz="2800" dirty="0">
                <a:latin typeface="+mn-lt"/>
              </a:rPr>
              <a:t>risk of divorcing when they get </a:t>
            </a:r>
            <a:r>
              <a:rPr lang="en-US" sz="2800" dirty="0" smtClean="0">
                <a:latin typeface="+mn-lt"/>
              </a:rPr>
              <a:t>married</a:t>
            </a:r>
          </a:p>
          <a:p>
            <a:pPr marL="457200" indent="-457200">
              <a:buFont typeface="Arial" panose="020B0604020202020204" pitchFamily="34" charset="0"/>
              <a:buChar char="•"/>
            </a:pPr>
            <a:r>
              <a:rPr lang="en-US" sz="2800" dirty="0">
                <a:latin typeface="+mn-lt"/>
              </a:rPr>
              <a:t>L</a:t>
            </a:r>
            <a:r>
              <a:rPr lang="en-US" sz="2800" dirty="0" smtClean="0">
                <a:latin typeface="+mn-lt"/>
              </a:rPr>
              <a:t>ess </a:t>
            </a:r>
            <a:r>
              <a:rPr lang="en-US" sz="2800" dirty="0">
                <a:latin typeface="+mn-lt"/>
              </a:rPr>
              <a:t>likely to become pregnant/impregnate someone as a </a:t>
            </a:r>
            <a:r>
              <a:rPr lang="en-US" sz="2800" dirty="0" smtClean="0">
                <a:latin typeface="+mn-lt"/>
              </a:rPr>
              <a:t>teenager</a:t>
            </a:r>
          </a:p>
          <a:p>
            <a:pPr marL="457200" indent="-457200">
              <a:buFont typeface="Arial" panose="020B0604020202020204" pitchFamily="34" charset="0"/>
              <a:buChar char="•"/>
            </a:pPr>
            <a:r>
              <a:rPr lang="en-US" sz="2800" dirty="0">
                <a:latin typeface="+mn-lt"/>
              </a:rPr>
              <a:t>L</a:t>
            </a:r>
            <a:r>
              <a:rPr lang="en-US" sz="2800" dirty="0" smtClean="0">
                <a:latin typeface="+mn-lt"/>
              </a:rPr>
              <a:t>ess </a:t>
            </a:r>
            <a:r>
              <a:rPr lang="en-US" sz="2800" dirty="0">
                <a:latin typeface="+mn-lt"/>
              </a:rPr>
              <a:t>likely to be raised in poverty</a:t>
            </a:r>
            <a:r>
              <a:rPr lang="en-US" dirty="0">
                <a:latin typeface="+mn-lt"/>
              </a:rPr>
              <a:t>. </a:t>
            </a:r>
            <a:endParaRPr lang="en-US" dirty="0" smtClean="0">
              <a:latin typeface="+mn-lt"/>
            </a:endParaRPr>
          </a:p>
          <a:p>
            <a:r>
              <a:rPr lang="en-US" dirty="0" smtClean="0">
                <a:latin typeface="+mn-lt"/>
              </a:rPr>
              <a:t/>
            </a:r>
            <a:br>
              <a:rPr lang="en-US" dirty="0" smtClean="0">
                <a:latin typeface="+mn-lt"/>
              </a:rPr>
            </a:br>
            <a:r>
              <a:rPr lang="en-US" dirty="0" smtClean="0">
                <a:latin typeface="+mn-lt"/>
              </a:rPr>
              <a:t>("</a:t>
            </a:r>
            <a:r>
              <a:rPr lang="en-US" dirty="0">
                <a:latin typeface="+mn-lt"/>
              </a:rPr>
              <a:t>Why Marriage Matters: 26 Conclusions from the Social Sciences," Bradford Wilcox, Institute for American Values, www.americanvalues.org/html/r-wmm.html)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normAutofit/>
          </a:bodyPr>
          <a:lstStyle/>
          <a:p>
            <a:r>
              <a:rPr lang="en-US" sz="4000" dirty="0" smtClean="0"/>
              <a:t>Primary Threats to Peace</a:t>
            </a:r>
            <a:endParaRPr lang="en-US" sz="4000" dirty="0"/>
          </a:p>
        </p:txBody>
      </p:sp>
      <p:sp>
        <p:nvSpPr>
          <p:cNvPr id="5" name="Content Placeholder 4"/>
          <p:cNvSpPr>
            <a:spLocks noGrp="1"/>
          </p:cNvSpPr>
          <p:nvPr>
            <p:ph idx="1"/>
          </p:nvPr>
        </p:nvSpPr>
        <p:spPr>
          <a:xfrm>
            <a:off x="1143000" y="1066800"/>
            <a:ext cx="6858000" cy="4495800"/>
          </a:xfrm>
        </p:spPr>
        <p:txBody>
          <a:bodyPr numCol="2">
            <a:normAutofit fontScale="77500" lnSpcReduction="20000"/>
          </a:bodyPr>
          <a:lstStyle/>
          <a:p>
            <a:pPr>
              <a:lnSpc>
                <a:spcPct val="120000"/>
              </a:lnSpc>
            </a:pPr>
            <a:r>
              <a:rPr lang="en-US" sz="3600" dirty="0" smtClean="0"/>
              <a:t>Poverty</a:t>
            </a:r>
          </a:p>
          <a:p>
            <a:pPr>
              <a:lnSpc>
                <a:spcPct val="120000"/>
              </a:lnSpc>
            </a:pPr>
            <a:r>
              <a:rPr lang="en-US" sz="3600" dirty="0" smtClean="0"/>
              <a:t>Inequality</a:t>
            </a:r>
          </a:p>
          <a:p>
            <a:pPr>
              <a:lnSpc>
                <a:spcPct val="120000"/>
              </a:lnSpc>
            </a:pPr>
            <a:r>
              <a:rPr lang="en-US" sz="3600" dirty="0" smtClean="0"/>
              <a:t>Extremism</a:t>
            </a:r>
          </a:p>
          <a:p>
            <a:pPr>
              <a:lnSpc>
                <a:spcPct val="120000"/>
              </a:lnSpc>
            </a:pPr>
            <a:r>
              <a:rPr lang="en-US" sz="3600" dirty="0" smtClean="0"/>
              <a:t>Tribalism</a:t>
            </a:r>
          </a:p>
          <a:p>
            <a:pPr>
              <a:lnSpc>
                <a:spcPct val="120000"/>
              </a:lnSpc>
            </a:pPr>
            <a:r>
              <a:rPr lang="en-US" sz="3600" dirty="0" smtClean="0"/>
              <a:t>Terrorism</a:t>
            </a:r>
          </a:p>
          <a:p>
            <a:pPr>
              <a:lnSpc>
                <a:spcPct val="120000"/>
              </a:lnSpc>
            </a:pPr>
            <a:r>
              <a:rPr lang="en-US" sz="3600" dirty="0" smtClean="0"/>
              <a:t>Imperialism</a:t>
            </a:r>
          </a:p>
          <a:p>
            <a:pPr>
              <a:lnSpc>
                <a:spcPct val="120000"/>
              </a:lnSpc>
            </a:pPr>
            <a:endParaRPr lang="en-US" sz="3600" dirty="0" smtClean="0"/>
          </a:p>
          <a:p>
            <a:pPr>
              <a:lnSpc>
                <a:spcPct val="120000"/>
              </a:lnSpc>
            </a:pPr>
            <a:endParaRPr lang="en-US" sz="3600" dirty="0" smtClean="0"/>
          </a:p>
          <a:p>
            <a:pPr>
              <a:lnSpc>
                <a:spcPct val="120000"/>
              </a:lnSpc>
            </a:pPr>
            <a:r>
              <a:rPr lang="en-US" sz="3600" dirty="0"/>
              <a:t>V</a:t>
            </a:r>
            <a:r>
              <a:rPr lang="en-US" sz="3600" dirty="0" smtClean="0"/>
              <a:t>iolation of human rights</a:t>
            </a:r>
          </a:p>
          <a:p>
            <a:pPr>
              <a:lnSpc>
                <a:spcPct val="120000"/>
              </a:lnSpc>
            </a:pPr>
            <a:r>
              <a:rPr lang="en-US" sz="3600" dirty="0"/>
              <a:t>E</a:t>
            </a:r>
            <a:r>
              <a:rPr lang="en-US" sz="3600" dirty="0" smtClean="0"/>
              <a:t>motional, physical and sexual abuse</a:t>
            </a:r>
          </a:p>
          <a:p>
            <a:pPr>
              <a:lnSpc>
                <a:spcPct val="120000"/>
              </a:lnSpc>
            </a:pPr>
            <a:r>
              <a:rPr lang="en-US" sz="3600" dirty="0"/>
              <a:t>F</a:t>
            </a:r>
            <a:r>
              <a:rPr lang="en-US" sz="3600" dirty="0" smtClean="0"/>
              <a:t>ailing states</a:t>
            </a:r>
          </a:p>
          <a:p>
            <a:pPr>
              <a:lnSpc>
                <a:spcPct val="120000"/>
              </a:lnSpc>
            </a:pPr>
            <a:r>
              <a:rPr lang="en-US" sz="3600" dirty="0"/>
              <a:t>G</a:t>
            </a:r>
            <a:r>
              <a:rPr lang="en-US" sz="3600" dirty="0" smtClean="0"/>
              <a:t>lobal disorder</a:t>
            </a:r>
          </a:p>
          <a:p>
            <a:pPr>
              <a:lnSpc>
                <a:spcPct val="120000"/>
              </a:lnSpc>
            </a:pPr>
            <a:r>
              <a:rPr lang="en-US" sz="3600" dirty="0"/>
              <a:t>C</a:t>
            </a:r>
            <a:r>
              <a:rPr lang="en-US" sz="3600" dirty="0" smtClean="0"/>
              <a:t>orruption </a:t>
            </a:r>
          </a:p>
          <a:p>
            <a:pPr>
              <a:lnSpc>
                <a:spcPct val="120000"/>
              </a:lnSpc>
              <a:buNone/>
            </a:pPr>
            <a:r>
              <a:rPr lang="en-US" b="1" dirty="0"/>
              <a:t> </a:t>
            </a:r>
            <a:r>
              <a:rPr lang="en-US" b="1" dirty="0" smtClean="0"/>
              <a:t>  </a:t>
            </a:r>
            <a:endParaRPr lang="en-US" b="1" dirty="0"/>
          </a:p>
        </p:txBody>
      </p:sp>
      <p:sp>
        <p:nvSpPr>
          <p:cNvPr id="2" name="Rectangle 1"/>
          <p:cNvSpPr/>
          <p:nvPr/>
        </p:nvSpPr>
        <p:spPr>
          <a:xfrm>
            <a:off x="1143000" y="4561582"/>
            <a:ext cx="7239000" cy="954107"/>
          </a:xfrm>
          <a:prstGeom prst="rect">
            <a:avLst/>
          </a:prstGeom>
        </p:spPr>
        <p:txBody>
          <a:bodyPr wrap="square">
            <a:spAutoFit/>
          </a:bodyPr>
          <a:lstStyle/>
          <a:p>
            <a:pPr marL="457200" indent="-457200">
              <a:buFont typeface="Arial" panose="020B0604020202020204" pitchFamily="34" charset="0"/>
              <a:buChar char="•"/>
            </a:pPr>
            <a:r>
              <a:rPr lang="en-US" sz="2800" b="1" dirty="0" smtClean="0">
                <a:latin typeface="Calibri" panose="020F0502020204030204" pitchFamily="34" charset="0"/>
              </a:rPr>
              <a:t>The </a:t>
            </a:r>
            <a:r>
              <a:rPr lang="en-US" sz="2800" b="1" dirty="0" smtClean="0">
                <a:latin typeface="+mn-lt"/>
              </a:rPr>
              <a:t>inability</a:t>
            </a:r>
            <a:r>
              <a:rPr lang="en-US" sz="2800" b="1" dirty="0" smtClean="0">
                <a:latin typeface="Calibri" panose="020F0502020204030204" pitchFamily="34" charset="0"/>
              </a:rPr>
              <a:t> </a:t>
            </a:r>
            <a:r>
              <a:rPr lang="en-US" sz="2800" b="1" dirty="0">
                <a:latin typeface="Calibri" panose="020F0502020204030204" pitchFamily="34" charset="0"/>
              </a:rPr>
              <a:t>to value and treat others as </a:t>
            </a:r>
            <a:r>
              <a:rPr lang="en-US" sz="2800" b="1" dirty="0" smtClean="0">
                <a:latin typeface="Calibri" panose="020F0502020204030204" pitchFamily="34" charset="0"/>
              </a:rPr>
              <a:t>ourselves</a:t>
            </a:r>
            <a:endParaRPr lang="en-US" sz="2800" b="1" dirty="0">
              <a:latin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11049000" cy="868362"/>
          </a:xfrm>
        </p:spPr>
        <p:txBody>
          <a:bodyPr>
            <a:normAutofit/>
          </a:bodyPr>
          <a:lstStyle/>
          <a:p>
            <a:r>
              <a:rPr lang="en-US" dirty="0" smtClean="0"/>
              <a:t>Marriage: More than </a:t>
            </a:r>
            <a:r>
              <a:rPr lang="en-US" dirty="0" smtClean="0"/>
              <a:t>a </a:t>
            </a:r>
            <a:r>
              <a:rPr lang="en-US" dirty="0" smtClean="0"/>
              <a:t>Piece </a:t>
            </a:r>
            <a:r>
              <a:rPr lang="en-US" dirty="0" smtClean="0"/>
              <a:t>of Paper </a:t>
            </a:r>
            <a:endParaRPr lang="en-US" dirty="0"/>
          </a:p>
        </p:txBody>
      </p:sp>
      <p:sp>
        <p:nvSpPr>
          <p:cNvPr id="3" name="Content Placeholder 2"/>
          <p:cNvSpPr>
            <a:spLocks noGrp="1"/>
          </p:cNvSpPr>
          <p:nvPr>
            <p:ph idx="1"/>
          </p:nvPr>
        </p:nvSpPr>
        <p:spPr>
          <a:xfrm>
            <a:off x="304800" y="1524000"/>
            <a:ext cx="8686800" cy="4983163"/>
          </a:xfrm>
        </p:spPr>
        <p:txBody>
          <a:bodyPr>
            <a:noAutofit/>
          </a:bodyPr>
          <a:lstStyle/>
          <a:p>
            <a:r>
              <a:rPr lang="en-US" dirty="0" smtClean="0"/>
              <a:t>Marriage provides the best environment for secure attachment and learning how to love, with emotional and sexual exclusivity, fidelity and lifetime commitment.</a:t>
            </a:r>
          </a:p>
          <a:p>
            <a:r>
              <a:rPr lang="en-US" dirty="0" smtClean="0"/>
              <a:t>Marriage challenges us to learn to love our opposite.</a:t>
            </a:r>
          </a:p>
          <a:p>
            <a:r>
              <a:rPr lang="en-US" dirty="0" smtClean="0"/>
              <a:t>Marriage elevates the sexual union to its profound procreative potential and bonding of masculinity and femininity for life, lineage, continuation of humankind.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8458200" cy="4525963"/>
          </a:xfrm>
        </p:spPr>
        <p:txBody>
          <a:bodyPr/>
          <a:lstStyle/>
          <a:p>
            <a:r>
              <a:rPr lang="en-US" dirty="0" smtClean="0"/>
              <a:t>Marriage creates stability in the community as men (and women) commit to restrain their sexual behavior for only their spouse. </a:t>
            </a:r>
          </a:p>
          <a:p>
            <a:r>
              <a:rPr lang="en-US" dirty="0" smtClean="0"/>
              <a:t>There is less male-to-male violence growing out of competition and distrust.</a:t>
            </a:r>
          </a:p>
          <a:p>
            <a:r>
              <a:rPr lang="en-US" dirty="0" smtClean="0"/>
              <a:t>Decrease in testosterone, decreases aggression.</a:t>
            </a:r>
          </a:p>
          <a:p>
            <a:r>
              <a:rPr lang="en-US" dirty="0" smtClean="0"/>
              <a:t>There is less domestic violence when husband and wife trust each other. </a:t>
            </a:r>
            <a:endParaRPr lang="en-US" dirty="0"/>
          </a:p>
        </p:txBody>
      </p:sp>
      <p:sp>
        <p:nvSpPr>
          <p:cNvPr id="4" name="Title 1"/>
          <p:cNvSpPr>
            <a:spLocks noGrp="1"/>
          </p:cNvSpPr>
          <p:nvPr>
            <p:ph type="title"/>
          </p:nvPr>
        </p:nvSpPr>
        <p:spPr/>
        <p:txBody>
          <a:bodyPr>
            <a:normAutofit fontScale="90000"/>
          </a:bodyPr>
          <a:lstStyle/>
          <a:p>
            <a:r>
              <a:rPr lang="en-US" dirty="0" smtClean="0"/>
              <a:t>Marriage Is Far More Than a Piece of Paper. </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fontScale="90000"/>
          </a:bodyPr>
          <a:lstStyle/>
          <a:p>
            <a:r>
              <a:rPr lang="en-US" dirty="0" smtClean="0"/>
              <a:t>Marriage</a:t>
            </a:r>
            <a:r>
              <a:rPr lang="en-US" dirty="0"/>
              <a:t> </a:t>
            </a:r>
            <a:r>
              <a:rPr lang="en-US" dirty="0" smtClean="0"/>
              <a:t>Bonds the Father to the Mother and </a:t>
            </a:r>
            <a:r>
              <a:rPr lang="en-US" dirty="0"/>
              <a:t>Child, </a:t>
            </a:r>
            <a:r>
              <a:rPr lang="en-US" dirty="0" smtClean="0"/>
              <a:t>Protecting their Attachment. </a:t>
            </a:r>
            <a:endParaRPr lang="en-US" dirty="0"/>
          </a:p>
        </p:txBody>
      </p:sp>
      <p:pic>
        <p:nvPicPr>
          <p:cNvPr id="6" name="Content Placeholder 5" descr="first3meet.JPG"/>
          <p:cNvPicPr>
            <a:picLocks noGrp="1" noChangeAspect="1"/>
          </p:cNvPicPr>
          <p:nvPr>
            <p:ph idx="1"/>
          </p:nvPr>
        </p:nvPicPr>
        <p:blipFill>
          <a:blip r:embed="rId3" cstate="print"/>
          <a:stretch>
            <a:fillRect/>
          </a:stretch>
        </p:blipFill>
        <p:spPr>
          <a:xfrm>
            <a:off x="1554691" y="1600200"/>
            <a:ext cx="6034617" cy="4525963"/>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1143000"/>
          </a:xfrm>
        </p:spPr>
        <p:txBody>
          <a:bodyPr>
            <a:normAutofit fontScale="90000"/>
          </a:bodyPr>
          <a:lstStyle/>
          <a:p>
            <a:r>
              <a:rPr lang="en-US" dirty="0" smtClean="0"/>
              <a:t>Children Benefit from Having Both a Father and Mother.</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pPr>
              <a:buNone/>
            </a:pPr>
            <a:r>
              <a:rPr lang="en-US" dirty="0" smtClean="0"/>
              <a:t>    ”The best psychological, sociological and biological research to date suggests that on average </a:t>
            </a:r>
            <a:r>
              <a:rPr lang="en-US" b="1" dirty="0" smtClean="0"/>
              <a:t>men and women bring different gifts to the parenting enterprise</a:t>
            </a:r>
            <a:r>
              <a:rPr lang="en-US" dirty="0" smtClean="0"/>
              <a:t>, that children benefit from having parents with distinct parenting styles, and that family breakdown poses a serious threat to children and to the societies in which they live.”</a:t>
            </a:r>
          </a:p>
          <a:p>
            <a:pPr>
              <a:buNone/>
            </a:pPr>
            <a:r>
              <a:rPr lang="en-US" sz="1800" dirty="0" smtClean="0"/>
              <a:t> 	</a:t>
            </a:r>
            <a:br>
              <a:rPr lang="en-US" sz="1800" dirty="0" smtClean="0"/>
            </a:br>
            <a:r>
              <a:rPr lang="en-US" sz="1800" dirty="0" smtClean="0"/>
              <a:t>(Brad Wilcox, Ph.D., Univ. of Virginia, in </a:t>
            </a:r>
            <a:r>
              <a:rPr lang="en-US" sz="1800" i="1" dirty="0" smtClean="0"/>
              <a:t>Reconcilable Differences</a:t>
            </a:r>
            <a:r>
              <a:rPr lang="en-US" sz="1800" dirty="0" smtClean="0"/>
              <a:t>)</a:t>
            </a:r>
            <a:endParaRPr lang="en-US" sz="1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7038"/>
            <a:ext cx="8991600" cy="2011362"/>
          </a:xfrm>
        </p:spPr>
        <p:txBody>
          <a:bodyPr rtlCol="0">
            <a:normAutofit fontScale="90000"/>
          </a:bodyPr>
          <a:lstStyle/>
          <a:p>
            <a:pPr fontAlgn="auto">
              <a:spcAft>
                <a:spcPts val="0"/>
              </a:spcAft>
              <a:defRPr/>
            </a:pPr>
            <a:r>
              <a:rPr lang="en-US" dirty="0" smtClean="0"/>
              <a:t>Gender Differences in Brain Activity</a:t>
            </a:r>
            <a:br>
              <a:rPr lang="en-US" dirty="0" smtClean="0"/>
            </a:br>
            <a:r>
              <a:rPr lang="en-US" sz="3600" dirty="0" smtClean="0"/>
              <a:t>Female brains are 15% more active and more interactive than </a:t>
            </a:r>
            <a:r>
              <a:rPr lang="en-US" sz="3600" dirty="0"/>
              <a:t>m</a:t>
            </a:r>
            <a:r>
              <a:rPr lang="en-US" sz="3600" dirty="0" smtClean="0"/>
              <a:t>ale brains.</a:t>
            </a:r>
            <a:r>
              <a:rPr lang="en-US" dirty="0" smtClean="0"/>
              <a:t/>
            </a:r>
            <a:br>
              <a:rPr lang="en-US" dirty="0" smtClean="0"/>
            </a:br>
            <a:r>
              <a:rPr lang="en-US" sz="3600" dirty="0" smtClean="0"/>
              <a:t>Female </a:t>
            </a:r>
            <a:r>
              <a:rPr lang="en-US" sz="4000" dirty="0" smtClean="0"/>
              <a:t>                         </a:t>
            </a:r>
            <a:r>
              <a:rPr lang="en-US" sz="3600" dirty="0" smtClean="0"/>
              <a:t>Male</a:t>
            </a:r>
            <a:r>
              <a:rPr lang="en-US" sz="4000" dirty="0" smtClean="0"/>
              <a:t> </a:t>
            </a:r>
            <a:endParaRPr lang="en-US" sz="4000" dirty="0"/>
          </a:p>
        </p:txBody>
      </p:sp>
      <p:pic>
        <p:nvPicPr>
          <p:cNvPr id="17410" name="Picture 2" descr="C:\Documents and Settings\Lynn\My Documents\My Pictures\UPF MFPI\twoBrain.jpg"/>
          <p:cNvPicPr>
            <a:picLocks noGrp="1" noChangeAspect="1" noChangeArrowheads="1"/>
          </p:cNvPicPr>
          <p:nvPr>
            <p:ph idx="1"/>
          </p:nvPr>
        </p:nvPicPr>
        <p:blipFill>
          <a:blip r:embed="rId3" cstate="print"/>
          <a:stretch>
            <a:fillRect/>
          </a:stretch>
        </p:blipFill>
        <p:spPr>
          <a:xfrm>
            <a:off x="1295400" y="3041402"/>
            <a:ext cx="6629400" cy="3773978"/>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sz="4000" dirty="0" smtClean="0"/>
              <a:t>Different Parenting Tendencies  </a:t>
            </a:r>
            <a:endParaRPr lang="en-US" sz="4000" dirty="0"/>
          </a:p>
        </p:txBody>
      </p:sp>
      <p:pic>
        <p:nvPicPr>
          <p:cNvPr id="7" name="Content Placeholder 6" descr="momteensontalk.jpg"/>
          <p:cNvPicPr>
            <a:picLocks noGrp="1" noChangeAspect="1"/>
          </p:cNvPicPr>
          <p:nvPr>
            <p:ph sz="half" idx="1"/>
          </p:nvPr>
        </p:nvPicPr>
        <p:blipFill>
          <a:blip r:embed="rId3" cstate="print"/>
          <a:stretch>
            <a:fillRect/>
          </a:stretch>
        </p:blipFill>
        <p:spPr>
          <a:xfrm>
            <a:off x="609600" y="3804906"/>
            <a:ext cx="3714058" cy="3053094"/>
          </a:xfrm>
          <a:prstGeom prst="rect">
            <a:avLst/>
          </a:prstGeom>
        </p:spPr>
      </p:pic>
      <p:pic>
        <p:nvPicPr>
          <p:cNvPr id="8" name="Content Placeholder 7" descr="dadandsoncowboys.jpg"/>
          <p:cNvPicPr>
            <a:picLocks noGrp="1" noChangeAspect="1"/>
          </p:cNvPicPr>
          <p:nvPr>
            <p:ph sz="half" idx="2"/>
          </p:nvPr>
        </p:nvPicPr>
        <p:blipFill>
          <a:blip r:embed="rId4" cstate="print"/>
          <a:srcRect t="8889" r="99"/>
          <a:stretch>
            <a:fillRect/>
          </a:stretch>
        </p:blipFill>
        <p:spPr>
          <a:xfrm>
            <a:off x="5029200" y="3463118"/>
            <a:ext cx="2971800" cy="3384550"/>
          </a:xfrm>
          <a:prstGeom prst="rect">
            <a:avLst/>
          </a:prstGeom>
        </p:spPr>
      </p:pic>
      <p:sp>
        <p:nvSpPr>
          <p:cNvPr id="3" name="Text Placeholder 2"/>
          <p:cNvSpPr>
            <a:spLocks noGrp="1"/>
          </p:cNvSpPr>
          <p:nvPr>
            <p:ph type="body" idx="4294967295"/>
          </p:nvPr>
        </p:nvSpPr>
        <p:spPr>
          <a:xfrm>
            <a:off x="76200" y="914400"/>
            <a:ext cx="4419600" cy="2667000"/>
          </a:xfrm>
        </p:spPr>
        <p:txBody>
          <a:bodyPr>
            <a:normAutofit/>
          </a:bodyPr>
          <a:lstStyle/>
          <a:p>
            <a:r>
              <a:rPr lang="en-US" sz="2400" b="0" dirty="0" smtClean="0"/>
              <a:t>Mothers teach emotional </a:t>
            </a:r>
            <a:r>
              <a:rPr lang="en-US" sz="2400" dirty="0" smtClean="0"/>
              <a:t>i</a:t>
            </a:r>
            <a:r>
              <a:rPr lang="en-US" sz="2400" b="0" dirty="0" smtClean="0"/>
              <a:t>ntelligence</a:t>
            </a:r>
            <a:r>
              <a:rPr lang="en-US" sz="2400" dirty="0" smtClean="0"/>
              <a:t>, social connection, empathy,  c</a:t>
            </a:r>
            <a:r>
              <a:rPr lang="en-US" sz="2400" b="0" dirty="0" smtClean="0"/>
              <a:t>ommunication. </a:t>
            </a:r>
          </a:p>
          <a:p>
            <a:r>
              <a:rPr lang="en-US" sz="2400" dirty="0" smtClean="0"/>
              <a:t>Mothers s</a:t>
            </a:r>
            <a:r>
              <a:rPr lang="en-US" sz="2400" b="0" dirty="0" smtClean="0"/>
              <a:t>ee the world in terms of the child: Is he safe?</a:t>
            </a:r>
          </a:p>
          <a:p>
            <a:pPr>
              <a:buNone/>
            </a:pPr>
            <a:endParaRPr lang="en-US" sz="2400" b="0" dirty="0"/>
          </a:p>
        </p:txBody>
      </p:sp>
      <p:sp>
        <p:nvSpPr>
          <p:cNvPr id="5" name="Text Placeholder 4"/>
          <p:cNvSpPr>
            <a:spLocks noGrp="1"/>
          </p:cNvSpPr>
          <p:nvPr>
            <p:ph type="body" sz="quarter" idx="4294967295"/>
          </p:nvPr>
        </p:nvSpPr>
        <p:spPr>
          <a:xfrm>
            <a:off x="4495800" y="914400"/>
            <a:ext cx="4648200" cy="2438400"/>
          </a:xfrm>
        </p:spPr>
        <p:txBody>
          <a:bodyPr>
            <a:noAutofit/>
          </a:bodyPr>
          <a:lstStyle/>
          <a:p>
            <a:r>
              <a:rPr lang="en-US" sz="2400" b="0" dirty="0" smtClean="0"/>
              <a:t>Fathers teach consequences, </a:t>
            </a:r>
            <a:r>
              <a:rPr lang="en-US" sz="2400" dirty="0" smtClean="0"/>
              <a:t>social order, principles</a:t>
            </a:r>
            <a:r>
              <a:rPr lang="en-US" sz="2400" b="0" dirty="0" smtClean="0"/>
              <a:t>, </a:t>
            </a:r>
            <a:r>
              <a:rPr lang="en-US" sz="2400" dirty="0" smtClean="0"/>
              <a:t>rules,</a:t>
            </a:r>
            <a:r>
              <a:rPr lang="en-US" sz="2400" b="0" dirty="0" smtClean="0"/>
              <a:t> goals. </a:t>
            </a:r>
          </a:p>
          <a:p>
            <a:r>
              <a:rPr lang="en-US" sz="2400" dirty="0" smtClean="0"/>
              <a:t>Fathers s</a:t>
            </a:r>
            <a:r>
              <a:rPr lang="en-US" sz="2400" b="0" dirty="0" smtClean="0"/>
              <a:t>ee the child in terms of the world: Will he succeed? </a:t>
            </a:r>
            <a:endParaRPr lang="en-US" sz="2400" b="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50838"/>
            <a:ext cx="9144000" cy="1477962"/>
          </a:xfrm>
        </p:spPr>
        <p:txBody>
          <a:bodyPr>
            <a:normAutofit fontScale="90000"/>
          </a:bodyPr>
          <a:lstStyle/>
          <a:p>
            <a:r>
              <a:rPr lang="en-US" dirty="0" smtClean="0"/>
              <a:t>Loving Marriages Model the Complementarity and Equity of Genders </a:t>
            </a:r>
            <a:br>
              <a:rPr lang="en-US" dirty="0" smtClean="0"/>
            </a:br>
            <a:r>
              <a:rPr lang="en-US" dirty="0" smtClean="0"/>
              <a:t>to </a:t>
            </a:r>
            <a:r>
              <a:rPr lang="en-US" dirty="0" smtClean="0"/>
              <a:t>their </a:t>
            </a:r>
            <a:r>
              <a:rPr lang="en-US" dirty="0" smtClean="0"/>
              <a:t>Children and the World.</a:t>
            </a:r>
            <a:endParaRPr lang="en-US" dirty="0"/>
          </a:p>
        </p:txBody>
      </p:sp>
      <p:pic>
        <p:nvPicPr>
          <p:cNvPr id="6" name="Picture 1034" descr="Familia017"/>
          <p:cNvPicPr>
            <a:picLocks noGrp="1" noChangeAspect="1" noChangeArrowheads="1"/>
          </p:cNvPicPr>
          <p:nvPr>
            <p:ph idx="1"/>
          </p:nvPr>
        </p:nvPicPr>
        <p:blipFill>
          <a:blip r:embed="rId3" cstate="print"/>
          <a:srcRect t="4585" r="769"/>
          <a:stretch>
            <a:fillRect/>
          </a:stretch>
        </p:blipFill>
        <p:spPr bwMode="auto">
          <a:xfrm>
            <a:off x="3023445" y="2209800"/>
            <a:ext cx="3148755" cy="4572000"/>
          </a:xfrm>
          <a:prstGeom prst="rect">
            <a:avLst/>
          </a:prstGeom>
          <a:noFill/>
          <a:ln w="76200">
            <a:solidFill>
              <a:schemeClr val="tx2"/>
            </a:solid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981200"/>
          </a:xfrm>
        </p:spPr>
        <p:txBody>
          <a:bodyPr>
            <a:normAutofit/>
          </a:bodyPr>
          <a:lstStyle/>
          <a:p>
            <a:r>
              <a:rPr lang="en-US" sz="4000" dirty="0" smtClean="0"/>
              <a:t>Children Learn from Their Parents’ Relationship the Value of Sexual Relationship Only within Marriage.</a:t>
            </a:r>
            <a:endParaRPr lang="en-US" sz="4000" dirty="0"/>
          </a:p>
        </p:txBody>
      </p:sp>
      <p:pic>
        <p:nvPicPr>
          <p:cNvPr id="5" name="Picture 4" descr="black family.jpg"/>
          <p:cNvPicPr>
            <a:picLocks noChangeAspect="1"/>
          </p:cNvPicPr>
          <p:nvPr/>
        </p:nvPicPr>
        <p:blipFill>
          <a:blip r:embed="rId3" cstate="print"/>
          <a:stretch>
            <a:fillRect/>
          </a:stretch>
        </p:blipFill>
        <p:spPr>
          <a:xfrm>
            <a:off x="2085415" y="2339680"/>
            <a:ext cx="5077385" cy="4193468"/>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8229600" cy="1477962"/>
          </a:xfrm>
        </p:spPr>
        <p:txBody>
          <a:bodyPr>
            <a:normAutofit fontScale="90000"/>
          </a:bodyPr>
          <a:lstStyle/>
          <a:p>
            <a:r>
              <a:rPr lang="en-US" dirty="0" smtClean="0"/>
              <a:t>Unity of Masculinity/Femininity Is Reflected in the Universe and Embodied in Marriage.</a:t>
            </a:r>
            <a:endParaRPr lang="en-US" dirty="0"/>
          </a:p>
        </p:txBody>
      </p:sp>
      <p:pic>
        <p:nvPicPr>
          <p:cNvPr id="4" name="Content Placeholder 3" descr="Love of the Divine Feminine and Divine Masculine.jpg"/>
          <p:cNvPicPr>
            <a:picLocks noGrp="1" noChangeAspect="1"/>
          </p:cNvPicPr>
          <p:nvPr>
            <p:ph idx="1"/>
          </p:nvPr>
        </p:nvPicPr>
        <p:blipFill>
          <a:blip r:embed="rId3" cstate="print"/>
          <a:stretch>
            <a:fillRect/>
          </a:stretch>
        </p:blipFill>
        <p:spPr>
          <a:xfrm>
            <a:off x="2819400" y="3200400"/>
            <a:ext cx="6019800" cy="3400425"/>
          </a:xfrm>
        </p:spPr>
      </p:pic>
      <p:pic>
        <p:nvPicPr>
          <p:cNvPr id="5" name="Picture 4" descr="birdBeeFlower.jpg"/>
          <p:cNvPicPr>
            <a:picLocks noChangeAspect="1"/>
          </p:cNvPicPr>
          <p:nvPr/>
        </p:nvPicPr>
        <p:blipFill>
          <a:blip r:embed="rId4" cstate="print"/>
          <a:stretch>
            <a:fillRect/>
          </a:stretch>
        </p:blipFill>
        <p:spPr>
          <a:xfrm>
            <a:off x="381000" y="2133600"/>
            <a:ext cx="4625134" cy="25908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239962"/>
          </a:xfrm>
        </p:spPr>
        <p:txBody>
          <a:bodyPr>
            <a:normAutofit fontScale="90000"/>
          </a:bodyPr>
          <a:lstStyle/>
          <a:p>
            <a:r>
              <a:rPr lang="en-US" dirty="0" smtClean="0"/>
              <a:t>All Major Religions Recognize Marriage as Sacred and Fundamental for Familial and Societal Stability.</a:t>
            </a:r>
            <a:endParaRPr lang="en-US" dirty="0"/>
          </a:p>
        </p:txBody>
      </p:sp>
      <p:pic>
        <p:nvPicPr>
          <p:cNvPr id="4" name="Content Placeholder 3" descr="InterfaithMarriage.jpg"/>
          <p:cNvPicPr>
            <a:picLocks noGrp="1" noChangeAspect="1"/>
          </p:cNvPicPr>
          <p:nvPr>
            <p:ph idx="1"/>
          </p:nvPr>
        </p:nvPicPr>
        <p:blipFill>
          <a:blip r:embed="rId3" cstate="print"/>
          <a:stretch>
            <a:fillRect/>
          </a:stretch>
        </p:blipFill>
        <p:spPr>
          <a:xfrm>
            <a:off x="-51325" y="2209800"/>
            <a:ext cx="9237514" cy="25146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8600" y="685800"/>
            <a:ext cx="8305800" cy="5516563"/>
          </a:xfrm>
        </p:spPr>
        <p:txBody>
          <a:bodyPr>
            <a:normAutofit lnSpcReduction="10000"/>
          </a:bodyPr>
          <a:lstStyle/>
          <a:p>
            <a:pPr>
              <a:buNone/>
            </a:pPr>
            <a:r>
              <a:rPr lang="en-US" dirty="0" smtClean="0"/>
              <a:t>   “</a:t>
            </a:r>
            <a:r>
              <a:rPr lang="en-US" b="1" dirty="0" smtClean="0"/>
              <a:t>Since wars begin in the minds of men, it is in the minds of men that the defenses of peace must be constructed</a:t>
            </a:r>
            <a:r>
              <a:rPr lang="en-US" dirty="0" smtClean="0"/>
              <a:t>”</a:t>
            </a:r>
          </a:p>
          <a:p>
            <a:pPr>
              <a:buNone/>
            </a:pPr>
            <a:r>
              <a:rPr lang="en-US" dirty="0" smtClean="0"/>
              <a:t> </a:t>
            </a:r>
            <a:r>
              <a:rPr lang="en-US" dirty="0" smtClean="0"/>
              <a:t>                           </a:t>
            </a:r>
            <a:r>
              <a:rPr lang="en-US" dirty="0" smtClean="0"/>
              <a:t> </a:t>
            </a:r>
            <a:r>
              <a:rPr lang="en-US" sz="2400" dirty="0" smtClean="0"/>
              <a:t>Preamble </a:t>
            </a:r>
            <a:r>
              <a:rPr lang="en-US" sz="2400" dirty="0" smtClean="0"/>
              <a:t>to the Constitution of </a:t>
            </a:r>
            <a:r>
              <a:rPr lang="en-US" sz="2400" dirty="0" smtClean="0"/>
              <a:t>UNESCO</a:t>
            </a:r>
            <a:endParaRPr lang="en-US" sz="2400" dirty="0" smtClean="0"/>
          </a:p>
          <a:p>
            <a:pPr>
              <a:buNone/>
            </a:pPr>
            <a:endParaRPr lang="en-US" sz="2400" dirty="0" smtClean="0"/>
          </a:p>
          <a:p>
            <a:pPr>
              <a:buNone/>
            </a:pPr>
            <a:r>
              <a:rPr lang="en-US" sz="2400" dirty="0" smtClean="0"/>
              <a:t>     </a:t>
            </a:r>
            <a:r>
              <a:rPr lang="en-US" dirty="0" smtClean="0"/>
              <a:t>The family, the fundamental and natural unit of society, is where the minds and hearts of every human being are formed. </a:t>
            </a:r>
          </a:p>
          <a:p>
            <a:pPr>
              <a:buNone/>
            </a:pPr>
            <a:endParaRPr lang="en-US" sz="2400" dirty="0" smtClean="0"/>
          </a:p>
          <a:p>
            <a:pPr>
              <a:buNone/>
            </a:pPr>
            <a:r>
              <a:rPr lang="en-US" sz="2400" dirty="0" smtClean="0"/>
              <a:t>     </a:t>
            </a:r>
            <a:endParaRPr lang="en-US" b="1" dirty="0" smtClean="0"/>
          </a:p>
          <a:p>
            <a:pPr>
              <a:buNone/>
            </a:pPr>
            <a:r>
              <a:rPr lang="en-US" b="1" dirty="0" smtClean="0"/>
              <a:t>   </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706562"/>
          </a:xfrm>
        </p:spPr>
        <p:txBody>
          <a:bodyPr>
            <a:normAutofit fontScale="90000"/>
          </a:bodyPr>
          <a:lstStyle/>
          <a:p>
            <a:r>
              <a:rPr lang="en-US" dirty="0" smtClean="0"/>
              <a:t>Humans</a:t>
            </a:r>
            <a:r>
              <a:rPr lang="en-US" dirty="0"/>
              <a:t> </a:t>
            </a:r>
            <a:r>
              <a:rPr lang="en-US" dirty="0" smtClean="0"/>
              <a:t>Seek a Higher </a:t>
            </a:r>
            <a:r>
              <a:rPr lang="en-US" dirty="0"/>
              <a:t>P</a:t>
            </a:r>
            <a:r>
              <a:rPr lang="en-US" dirty="0" smtClean="0"/>
              <a:t>urpose, Metaphysical </a:t>
            </a:r>
            <a:r>
              <a:rPr lang="en-US" dirty="0"/>
              <a:t>M</a:t>
            </a:r>
            <a:r>
              <a:rPr lang="en-US" dirty="0" smtClean="0"/>
              <a:t>eaning of Life, and a Spiritual </a:t>
            </a:r>
            <a:r>
              <a:rPr lang="en-US" dirty="0"/>
              <a:t>C</a:t>
            </a:r>
            <a:r>
              <a:rPr lang="en-US" dirty="0" smtClean="0"/>
              <a:t>onnection to the Universe.</a:t>
            </a:r>
            <a:endParaRPr lang="en-US" dirty="0"/>
          </a:p>
        </p:txBody>
      </p:sp>
      <p:pic>
        <p:nvPicPr>
          <p:cNvPr id="6" name="Content Placeholder 5" descr="familyprayer.jpg"/>
          <p:cNvPicPr>
            <a:picLocks noGrp="1" noChangeAspect="1"/>
          </p:cNvPicPr>
          <p:nvPr>
            <p:ph idx="1"/>
          </p:nvPr>
        </p:nvPicPr>
        <p:blipFill>
          <a:blip r:embed="rId3" cstate="print"/>
          <a:stretch>
            <a:fillRect/>
          </a:stretch>
        </p:blipFill>
        <p:spPr>
          <a:xfrm>
            <a:off x="0" y="2590800"/>
            <a:ext cx="4746625" cy="2667000"/>
          </a:xfrm>
          <a:prstGeom prst="rect">
            <a:avLst/>
          </a:prstGeom>
        </p:spPr>
      </p:pic>
      <p:pic>
        <p:nvPicPr>
          <p:cNvPr id="7" name="Picture 6" descr="Muslimmomteaches.jpg"/>
          <p:cNvPicPr>
            <a:picLocks noChangeAspect="1"/>
          </p:cNvPicPr>
          <p:nvPr/>
        </p:nvPicPr>
        <p:blipFill>
          <a:blip r:embed="rId4" cstate="print"/>
          <a:srcRect l="7900" t="14706" r="9146"/>
          <a:stretch>
            <a:fillRect/>
          </a:stretch>
        </p:blipFill>
        <p:spPr>
          <a:xfrm>
            <a:off x="4729655" y="3505200"/>
            <a:ext cx="4414345" cy="30480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1143000"/>
          </a:xfrm>
        </p:spPr>
        <p:txBody>
          <a:bodyPr>
            <a:normAutofit fontScale="90000"/>
          </a:bodyPr>
          <a:lstStyle/>
          <a:p>
            <a:r>
              <a:rPr lang="en-US" dirty="0" smtClean="0"/>
              <a:t>Recognizing a Higher Purpose and Living for Others: Essential for Peace building.</a:t>
            </a:r>
            <a:endParaRPr lang="en-US" dirty="0"/>
          </a:p>
        </p:txBody>
      </p:sp>
      <p:sp>
        <p:nvSpPr>
          <p:cNvPr id="3" name="Content Placeholder 2"/>
          <p:cNvSpPr>
            <a:spLocks noGrp="1"/>
          </p:cNvSpPr>
          <p:nvPr>
            <p:ph idx="1"/>
          </p:nvPr>
        </p:nvSpPr>
        <p:spPr>
          <a:xfrm>
            <a:off x="228600" y="1600200"/>
            <a:ext cx="8686800" cy="4525963"/>
          </a:xfrm>
        </p:spPr>
        <p:txBody>
          <a:bodyPr>
            <a:normAutofit/>
          </a:bodyPr>
          <a:lstStyle/>
          <a:p>
            <a:pPr>
              <a:buNone/>
            </a:pPr>
            <a:r>
              <a:rPr lang="en-US" dirty="0" smtClean="0"/>
              <a:t>   “Only in true surrender to the interest of all can we reach that strength, that unity of purpose, that equity of judgment which are necessary to measure up to our duty to the future.”</a:t>
            </a:r>
          </a:p>
          <a:p>
            <a:pPr>
              <a:buNone/>
            </a:pPr>
            <a:r>
              <a:rPr lang="en-US" sz="1800" dirty="0" smtClean="0"/>
              <a:t>	(Former UN Secretary-General Dag Hammarskjold)</a:t>
            </a:r>
            <a:endParaRPr lang="en-US" sz="1800" dirty="0"/>
          </a:p>
        </p:txBody>
      </p:sp>
      <p:pic>
        <p:nvPicPr>
          <p:cNvPr id="4" name="Picture 3" descr="YouthServeladder.jpg"/>
          <p:cNvPicPr>
            <a:picLocks noChangeAspect="1"/>
          </p:cNvPicPr>
          <p:nvPr/>
        </p:nvPicPr>
        <p:blipFill>
          <a:blip r:embed="rId3" cstate="print"/>
          <a:stretch>
            <a:fillRect/>
          </a:stretch>
        </p:blipFill>
        <p:spPr>
          <a:xfrm>
            <a:off x="339777" y="4267200"/>
            <a:ext cx="3907436" cy="2590800"/>
          </a:xfrm>
          <a:prstGeom prst="rect">
            <a:avLst/>
          </a:prstGeom>
        </p:spPr>
      </p:pic>
      <p:pic>
        <p:nvPicPr>
          <p:cNvPr id="5" name="Picture 4" descr="BoysServe.jpg"/>
          <p:cNvPicPr>
            <a:picLocks noChangeAspect="1"/>
          </p:cNvPicPr>
          <p:nvPr/>
        </p:nvPicPr>
        <p:blipFill>
          <a:blip r:embed="rId4" cstate="print"/>
          <a:srcRect t="12000" r="10000"/>
          <a:stretch>
            <a:fillRect/>
          </a:stretch>
        </p:blipFill>
        <p:spPr>
          <a:xfrm>
            <a:off x="5257800" y="4343400"/>
            <a:ext cx="3429000" cy="25146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 y="76200"/>
            <a:ext cx="8991600" cy="715962"/>
          </a:xfrm>
        </p:spPr>
        <p:txBody>
          <a:bodyPr>
            <a:normAutofit/>
          </a:bodyPr>
          <a:lstStyle/>
          <a:p>
            <a:r>
              <a:rPr lang="en-US" sz="4000" dirty="0" smtClean="0"/>
              <a:t>The Natural </a:t>
            </a:r>
            <a:r>
              <a:rPr lang="en-US" sz="4000" dirty="0"/>
              <a:t>O</a:t>
            </a:r>
            <a:r>
              <a:rPr lang="en-US" sz="4000" dirty="0" smtClean="0"/>
              <a:t>rder of the Family </a:t>
            </a:r>
            <a:endParaRPr lang="en-US" sz="4000" dirty="0"/>
          </a:p>
        </p:txBody>
      </p:sp>
      <p:sp>
        <p:nvSpPr>
          <p:cNvPr id="2" name="Rectangle 1"/>
          <p:cNvSpPr/>
          <p:nvPr/>
        </p:nvSpPr>
        <p:spPr>
          <a:xfrm>
            <a:off x="838200" y="990600"/>
            <a:ext cx="7620000" cy="1938992"/>
          </a:xfrm>
          <a:prstGeom prst="rect">
            <a:avLst/>
          </a:prstGeom>
        </p:spPr>
        <p:txBody>
          <a:bodyPr wrap="square">
            <a:spAutoFit/>
          </a:bodyPr>
          <a:lstStyle/>
          <a:p>
            <a:pPr marL="285750" indent="-285750">
              <a:buFont typeface="Arial" panose="020B0604020202020204" pitchFamily="34" charset="0"/>
              <a:buChar char="•"/>
            </a:pPr>
            <a:r>
              <a:rPr lang="en-US" sz="2400" dirty="0" smtClean="0">
                <a:latin typeface="+mn-lt"/>
              </a:rPr>
              <a:t>Provides each member secure belonging and </a:t>
            </a:r>
            <a:r>
              <a:rPr lang="en-US" sz="2400" dirty="0" smtClean="0">
                <a:latin typeface="+mn-lt"/>
              </a:rPr>
              <a:t>protection</a:t>
            </a:r>
          </a:p>
          <a:p>
            <a:pPr marL="285750" indent="-285750">
              <a:buFont typeface="Arial" panose="020B0604020202020204" pitchFamily="34" charset="0"/>
              <a:buChar char="•"/>
            </a:pPr>
            <a:r>
              <a:rPr lang="en-US" sz="2400" dirty="0" smtClean="0">
                <a:latin typeface="+mn-lt"/>
              </a:rPr>
              <a:t>Gives </a:t>
            </a:r>
            <a:r>
              <a:rPr lang="en-US" sz="2400" dirty="0" smtClean="0">
                <a:latin typeface="+mn-lt"/>
              </a:rPr>
              <a:t>everyone a purpose for </a:t>
            </a:r>
            <a:r>
              <a:rPr lang="en-US" sz="2400" dirty="0" smtClean="0">
                <a:latin typeface="+mn-lt"/>
              </a:rPr>
              <a:t>life in loving others.</a:t>
            </a:r>
            <a:endParaRPr lang="en-US" sz="2400" dirty="0" smtClean="0">
              <a:latin typeface="+mn-lt"/>
            </a:endParaRPr>
          </a:p>
          <a:p>
            <a:pPr marL="285750" indent="-285750">
              <a:buFont typeface="Arial" panose="020B0604020202020204" pitchFamily="34" charset="0"/>
              <a:buChar char="•"/>
            </a:pPr>
            <a:r>
              <a:rPr lang="en-US" sz="2400" dirty="0" smtClean="0">
                <a:latin typeface="+mn-lt"/>
              </a:rPr>
              <a:t>Forms a natural social </a:t>
            </a:r>
            <a:r>
              <a:rPr lang="en-US" sz="2400" dirty="0" smtClean="0">
                <a:latin typeface="+mn-lt"/>
              </a:rPr>
              <a:t>hierarchy.</a:t>
            </a:r>
            <a:endParaRPr lang="en-US" sz="2400" dirty="0" smtClean="0">
              <a:latin typeface="+mn-lt"/>
            </a:endParaRPr>
          </a:p>
          <a:p>
            <a:pPr marL="285750" indent="-285750">
              <a:buFont typeface="Arial" panose="020B0604020202020204" pitchFamily="34" charset="0"/>
              <a:buChar char="•"/>
            </a:pPr>
            <a:r>
              <a:rPr lang="en-US" sz="2400" dirty="0" smtClean="0">
                <a:latin typeface="+mn-lt"/>
              </a:rPr>
              <a:t>Stimulates </a:t>
            </a:r>
            <a:r>
              <a:rPr lang="en-US" sz="2400" dirty="0" smtClean="0">
                <a:latin typeface="+mn-lt"/>
              </a:rPr>
              <a:t>intergenerational love, respect and filial </a:t>
            </a:r>
            <a:r>
              <a:rPr lang="en-US" sz="2400" dirty="0" smtClean="0">
                <a:latin typeface="+mn-lt"/>
              </a:rPr>
              <a:t>piety.</a:t>
            </a:r>
          </a:p>
          <a:p>
            <a:pPr marL="285750" indent="-285750"/>
            <a:r>
              <a:rPr lang="en-US" sz="2400" dirty="0" smtClean="0">
                <a:latin typeface="+mn-lt"/>
              </a:rPr>
              <a:t> </a:t>
            </a:r>
            <a:endParaRPr lang="en-US" sz="2400" dirty="0">
              <a:latin typeface="+mn-lt"/>
            </a:endParaRPr>
          </a:p>
        </p:txBody>
      </p:sp>
      <p:pic>
        <p:nvPicPr>
          <p:cNvPr id="6" name="Picture 5" descr="ThreeGenFamily.jpg"/>
          <p:cNvPicPr>
            <a:picLocks noChangeAspect="1"/>
          </p:cNvPicPr>
          <p:nvPr/>
        </p:nvPicPr>
        <p:blipFill>
          <a:blip r:embed="rId3" cstate="print"/>
          <a:srcRect l="3150" t="19846" r="7612"/>
          <a:stretch>
            <a:fillRect/>
          </a:stretch>
        </p:blipFill>
        <p:spPr>
          <a:xfrm>
            <a:off x="1295400" y="2895600"/>
            <a:ext cx="6477000" cy="3962400"/>
          </a:xfrm>
          <a:prstGeom prst="rect">
            <a:avLst/>
          </a:prstGeom>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Line 2"/>
          <p:cNvSpPr>
            <a:spLocks noChangeShapeType="1"/>
          </p:cNvSpPr>
          <p:nvPr/>
        </p:nvSpPr>
        <p:spPr bwMode="invGray">
          <a:xfrm rot="677195">
            <a:off x="6965950" y="2724150"/>
            <a:ext cx="214313" cy="347663"/>
          </a:xfrm>
          <a:prstGeom prst="line">
            <a:avLst/>
          </a:prstGeom>
          <a:noFill/>
          <a:ln w="76200">
            <a:solidFill>
              <a:schemeClr val="tx2"/>
            </a:solidFill>
            <a:round/>
            <a:headEnd/>
            <a:tailEnd/>
          </a:ln>
          <a:effectLst>
            <a:outerShdw dist="68392" dir="1308085" algn="ctr" rotWithShape="0">
              <a:schemeClr val="bg2"/>
            </a:outerShdw>
          </a:effectLst>
        </p:spPr>
        <p:txBody>
          <a:bodyPr wrap="none" anchor="ctr"/>
          <a:lstStyle/>
          <a:p>
            <a:pPr>
              <a:defRPr/>
            </a:pPr>
            <a:endParaRPr lang="en-US" dirty="0"/>
          </a:p>
        </p:txBody>
      </p:sp>
      <p:pic>
        <p:nvPicPr>
          <p:cNvPr id="7171" name="Picture 3" descr="blue green ball"/>
          <p:cNvPicPr>
            <a:picLocks noChangeAspect="1" noChangeArrowheads="1"/>
          </p:cNvPicPr>
          <p:nvPr/>
        </p:nvPicPr>
        <p:blipFill>
          <a:blip r:embed="rId3" cstate="print"/>
          <a:srcRect/>
          <a:stretch>
            <a:fillRect/>
          </a:stretch>
        </p:blipFill>
        <p:spPr bwMode="ltGray">
          <a:xfrm>
            <a:off x="6367463" y="1828800"/>
            <a:ext cx="933450" cy="1017588"/>
          </a:xfrm>
          <a:prstGeom prst="rect">
            <a:avLst/>
          </a:prstGeom>
          <a:noFill/>
          <a:ln w="9525">
            <a:noFill/>
            <a:miter lim="800000"/>
            <a:headEnd/>
            <a:tailEnd/>
          </a:ln>
        </p:spPr>
      </p:pic>
      <p:sp>
        <p:nvSpPr>
          <p:cNvPr id="30724" name="Line 4"/>
          <p:cNvSpPr>
            <a:spLocks noChangeShapeType="1"/>
          </p:cNvSpPr>
          <p:nvPr/>
        </p:nvSpPr>
        <p:spPr bwMode="invGray">
          <a:xfrm rot="737783">
            <a:off x="6572250" y="1744663"/>
            <a:ext cx="196850" cy="339725"/>
          </a:xfrm>
          <a:prstGeom prst="line">
            <a:avLst/>
          </a:prstGeom>
          <a:noFill/>
          <a:ln w="76200">
            <a:solidFill>
              <a:schemeClr val="tx2"/>
            </a:solidFill>
            <a:round/>
            <a:headEnd/>
            <a:tailEnd/>
          </a:ln>
          <a:effectLst>
            <a:outerShdw dist="40161" dir="20493903" algn="ctr" rotWithShape="0">
              <a:schemeClr val="bg2"/>
            </a:outerShdw>
          </a:effectLst>
        </p:spPr>
        <p:txBody>
          <a:bodyPr wrap="none" anchor="ctr"/>
          <a:lstStyle/>
          <a:p>
            <a:pPr>
              <a:defRPr/>
            </a:pPr>
            <a:endParaRPr lang="en-US" dirty="0"/>
          </a:p>
        </p:txBody>
      </p:sp>
      <p:sp>
        <p:nvSpPr>
          <p:cNvPr id="30725" name="Arc 5"/>
          <p:cNvSpPr>
            <a:spLocks/>
          </p:cNvSpPr>
          <p:nvPr/>
        </p:nvSpPr>
        <p:spPr bwMode="invGray">
          <a:xfrm>
            <a:off x="2640013" y="3398838"/>
            <a:ext cx="1473200" cy="1657350"/>
          </a:xfrm>
          <a:custGeom>
            <a:avLst/>
            <a:gdLst>
              <a:gd name="T0" fmla="*/ 1441705286 w 43200"/>
              <a:gd name="T1" fmla="*/ 2147483646 h 43200"/>
              <a:gd name="T2" fmla="*/ 1673443751 w 43200"/>
              <a:gd name="T3" fmla="*/ 2147483646 h 43200"/>
              <a:gd name="T4" fmla="*/ 1219678048 w 43200"/>
              <a:gd name="T5" fmla="*/ 1219678048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25532" y="42839"/>
                </a:moveTo>
                <a:cubicBezTo>
                  <a:pt x="24235" y="43079"/>
                  <a:pt x="22918" y="43200"/>
                  <a:pt x="21600" y="43200"/>
                </a:cubicBezTo>
                <a:cubicBezTo>
                  <a:pt x="9670" y="43200"/>
                  <a:pt x="0" y="33529"/>
                  <a:pt x="0" y="21600"/>
                </a:cubicBezTo>
                <a:cubicBezTo>
                  <a:pt x="0" y="9670"/>
                  <a:pt x="9670" y="0"/>
                  <a:pt x="21600" y="0"/>
                </a:cubicBezTo>
                <a:cubicBezTo>
                  <a:pt x="33529" y="0"/>
                  <a:pt x="43200" y="9670"/>
                  <a:pt x="43200" y="21600"/>
                </a:cubicBezTo>
                <a:cubicBezTo>
                  <a:pt x="43200" y="30426"/>
                  <a:pt x="37829" y="38365"/>
                  <a:pt x="29636" y="41649"/>
                </a:cubicBezTo>
              </a:path>
              <a:path w="43200" h="43200" stroke="0" extrusionOk="0">
                <a:moveTo>
                  <a:pt x="25532" y="42839"/>
                </a:moveTo>
                <a:cubicBezTo>
                  <a:pt x="24235" y="43079"/>
                  <a:pt x="22918" y="43200"/>
                  <a:pt x="21600" y="43200"/>
                </a:cubicBezTo>
                <a:cubicBezTo>
                  <a:pt x="9670" y="43200"/>
                  <a:pt x="0" y="33529"/>
                  <a:pt x="0" y="21600"/>
                </a:cubicBezTo>
                <a:cubicBezTo>
                  <a:pt x="0" y="9670"/>
                  <a:pt x="9670" y="0"/>
                  <a:pt x="21600" y="0"/>
                </a:cubicBezTo>
                <a:cubicBezTo>
                  <a:pt x="33529" y="0"/>
                  <a:pt x="43200" y="9670"/>
                  <a:pt x="43200" y="21600"/>
                </a:cubicBezTo>
                <a:cubicBezTo>
                  <a:pt x="43200" y="30426"/>
                  <a:pt x="37829" y="38365"/>
                  <a:pt x="29636" y="41649"/>
                </a:cubicBezTo>
                <a:lnTo>
                  <a:pt x="21600" y="21600"/>
                </a:lnTo>
                <a:lnTo>
                  <a:pt x="25532" y="42839"/>
                </a:lnTo>
                <a:close/>
              </a:path>
            </a:pathLst>
          </a:custGeom>
          <a:noFill/>
          <a:ln w="38100">
            <a:solidFill>
              <a:srgbClr val="FF9900"/>
            </a:solidFill>
            <a:round/>
            <a:headEnd/>
            <a:tailEnd type="triangle" w="med" len="med"/>
          </a:ln>
          <a:effectLst>
            <a:outerShdw dist="35921" dir="2700000" algn="ctr" rotWithShape="0">
              <a:schemeClr val="bg2"/>
            </a:outerShdw>
          </a:effectLst>
        </p:spPr>
        <p:txBody>
          <a:bodyPr wrap="none" anchor="ctr"/>
          <a:lstStyle/>
          <a:p>
            <a:pPr>
              <a:defRPr/>
            </a:pPr>
            <a:endParaRPr lang="en-US" dirty="0"/>
          </a:p>
        </p:txBody>
      </p:sp>
      <p:sp>
        <p:nvSpPr>
          <p:cNvPr id="30726" name="Arc 6"/>
          <p:cNvSpPr>
            <a:spLocks/>
          </p:cNvSpPr>
          <p:nvPr/>
        </p:nvSpPr>
        <p:spPr bwMode="invGray">
          <a:xfrm>
            <a:off x="2486025" y="1778000"/>
            <a:ext cx="1830388" cy="2058988"/>
          </a:xfrm>
          <a:custGeom>
            <a:avLst/>
            <a:gdLst>
              <a:gd name="T0" fmla="*/ 2147483646 w 43200"/>
              <a:gd name="T1" fmla="*/ 2147483646 h 43200"/>
              <a:gd name="T2" fmla="*/ 2147483646 w 43200"/>
              <a:gd name="T3" fmla="*/ 2147483646 h 43200"/>
              <a:gd name="T4" fmla="*/ 2147483646 w 43200"/>
              <a:gd name="T5" fmla="*/ 2147483646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25532" y="42839"/>
                </a:moveTo>
                <a:cubicBezTo>
                  <a:pt x="24235" y="43079"/>
                  <a:pt x="22918" y="43200"/>
                  <a:pt x="21600" y="43200"/>
                </a:cubicBezTo>
                <a:cubicBezTo>
                  <a:pt x="9670" y="43200"/>
                  <a:pt x="0" y="33529"/>
                  <a:pt x="0" y="21600"/>
                </a:cubicBezTo>
                <a:cubicBezTo>
                  <a:pt x="0" y="9670"/>
                  <a:pt x="9670" y="0"/>
                  <a:pt x="21600" y="0"/>
                </a:cubicBezTo>
                <a:cubicBezTo>
                  <a:pt x="33529" y="0"/>
                  <a:pt x="43200" y="9670"/>
                  <a:pt x="43200" y="21600"/>
                </a:cubicBezTo>
                <a:cubicBezTo>
                  <a:pt x="43200" y="31397"/>
                  <a:pt x="36605" y="39967"/>
                  <a:pt x="27135" y="42478"/>
                </a:cubicBezTo>
              </a:path>
              <a:path w="43200" h="43200" stroke="0" extrusionOk="0">
                <a:moveTo>
                  <a:pt x="25532" y="42839"/>
                </a:moveTo>
                <a:cubicBezTo>
                  <a:pt x="24235" y="43079"/>
                  <a:pt x="22918" y="43200"/>
                  <a:pt x="21600" y="43200"/>
                </a:cubicBezTo>
                <a:cubicBezTo>
                  <a:pt x="9670" y="43200"/>
                  <a:pt x="0" y="33529"/>
                  <a:pt x="0" y="21600"/>
                </a:cubicBezTo>
                <a:cubicBezTo>
                  <a:pt x="0" y="9670"/>
                  <a:pt x="9670" y="0"/>
                  <a:pt x="21600" y="0"/>
                </a:cubicBezTo>
                <a:cubicBezTo>
                  <a:pt x="33529" y="0"/>
                  <a:pt x="43200" y="9670"/>
                  <a:pt x="43200" y="21600"/>
                </a:cubicBezTo>
                <a:cubicBezTo>
                  <a:pt x="43200" y="31397"/>
                  <a:pt x="36605" y="39967"/>
                  <a:pt x="27135" y="42478"/>
                </a:cubicBezTo>
                <a:lnTo>
                  <a:pt x="21600" y="21600"/>
                </a:lnTo>
                <a:lnTo>
                  <a:pt x="25532" y="42839"/>
                </a:lnTo>
                <a:close/>
              </a:path>
            </a:pathLst>
          </a:custGeom>
          <a:noFill/>
          <a:ln w="38100">
            <a:solidFill>
              <a:srgbClr val="FF9900"/>
            </a:solidFill>
            <a:round/>
            <a:headEnd/>
            <a:tailEnd type="triangle" w="med" len="med"/>
          </a:ln>
          <a:effectLst>
            <a:outerShdw dist="35921" dir="2700000" algn="ctr" rotWithShape="0">
              <a:schemeClr val="bg2"/>
            </a:outerShdw>
          </a:effectLst>
        </p:spPr>
        <p:txBody>
          <a:bodyPr wrap="none" anchor="ctr"/>
          <a:lstStyle/>
          <a:p>
            <a:pPr>
              <a:defRPr/>
            </a:pPr>
            <a:endParaRPr lang="en-US" dirty="0"/>
          </a:p>
        </p:txBody>
      </p:sp>
      <p:sp>
        <p:nvSpPr>
          <p:cNvPr id="30728" name="Line 9"/>
          <p:cNvSpPr>
            <a:spLocks noChangeShapeType="1"/>
          </p:cNvSpPr>
          <p:nvPr/>
        </p:nvSpPr>
        <p:spPr bwMode="invGray">
          <a:xfrm>
            <a:off x="1266825" y="5249863"/>
            <a:ext cx="5573713" cy="0"/>
          </a:xfrm>
          <a:prstGeom prst="line">
            <a:avLst/>
          </a:prstGeom>
          <a:noFill/>
          <a:ln w="114300">
            <a:solidFill>
              <a:srgbClr val="FF9900"/>
            </a:solidFill>
            <a:round/>
            <a:headEnd type="triangle" w="med" len="med"/>
            <a:tailEnd type="triangle" w="med" len="med"/>
          </a:ln>
          <a:effectLst>
            <a:outerShdw dist="107763" dir="2700000" algn="ctr" rotWithShape="0">
              <a:schemeClr val="bg2"/>
            </a:outerShdw>
          </a:effectLst>
        </p:spPr>
        <p:txBody>
          <a:bodyPr wrap="none" anchor="ctr"/>
          <a:lstStyle/>
          <a:p>
            <a:pPr>
              <a:defRPr/>
            </a:pPr>
            <a:endParaRPr lang="en-US" dirty="0"/>
          </a:p>
        </p:txBody>
      </p:sp>
      <p:sp>
        <p:nvSpPr>
          <p:cNvPr id="30729" name="Line 10"/>
          <p:cNvSpPr>
            <a:spLocks noChangeShapeType="1"/>
          </p:cNvSpPr>
          <p:nvPr/>
        </p:nvSpPr>
        <p:spPr bwMode="invGray">
          <a:xfrm rot="5400000" flipV="1">
            <a:off x="875507" y="3798093"/>
            <a:ext cx="5016500" cy="11113"/>
          </a:xfrm>
          <a:prstGeom prst="line">
            <a:avLst/>
          </a:prstGeom>
          <a:noFill/>
          <a:ln w="114300">
            <a:solidFill>
              <a:schemeClr val="tx1"/>
            </a:solidFill>
            <a:round/>
            <a:headEnd type="triangle" w="med" len="med"/>
            <a:tailEnd type="triangle" w="med" len="med"/>
          </a:ln>
          <a:effectLst>
            <a:outerShdw dist="107763" dir="2700000" algn="ctr" rotWithShape="0">
              <a:schemeClr val="bg2"/>
            </a:outerShdw>
          </a:effectLst>
        </p:spPr>
        <p:txBody>
          <a:bodyPr wrap="none" anchor="ctr"/>
          <a:lstStyle/>
          <a:p>
            <a:pPr>
              <a:defRPr/>
            </a:pPr>
            <a:endParaRPr lang="en-US" dirty="0"/>
          </a:p>
        </p:txBody>
      </p:sp>
      <p:pic>
        <p:nvPicPr>
          <p:cNvPr id="7178" name="Picture 11" descr="blue green ball"/>
          <p:cNvPicPr>
            <a:picLocks noChangeAspect="1" noChangeArrowheads="1"/>
          </p:cNvPicPr>
          <p:nvPr/>
        </p:nvPicPr>
        <p:blipFill>
          <a:blip r:embed="rId4" cstate="print"/>
          <a:srcRect/>
          <a:stretch>
            <a:fillRect/>
          </a:stretch>
        </p:blipFill>
        <p:spPr bwMode="ltGray">
          <a:xfrm>
            <a:off x="1793875" y="4810125"/>
            <a:ext cx="779463" cy="849313"/>
          </a:xfrm>
          <a:prstGeom prst="rect">
            <a:avLst/>
          </a:prstGeom>
          <a:noFill/>
          <a:ln w="9525">
            <a:noFill/>
            <a:miter lim="800000"/>
            <a:headEnd/>
            <a:tailEnd/>
          </a:ln>
        </p:spPr>
      </p:pic>
      <p:pic>
        <p:nvPicPr>
          <p:cNvPr id="7179" name="Picture 12" descr="blue green ball"/>
          <p:cNvPicPr>
            <a:picLocks noChangeAspect="1" noChangeArrowheads="1"/>
          </p:cNvPicPr>
          <p:nvPr/>
        </p:nvPicPr>
        <p:blipFill>
          <a:blip r:embed="rId4" cstate="print"/>
          <a:srcRect/>
          <a:stretch>
            <a:fillRect/>
          </a:stretch>
        </p:blipFill>
        <p:spPr bwMode="ltGray">
          <a:xfrm>
            <a:off x="3030537" y="4821238"/>
            <a:ext cx="779463" cy="849312"/>
          </a:xfrm>
          <a:prstGeom prst="rect">
            <a:avLst/>
          </a:prstGeom>
          <a:noFill/>
          <a:ln w="9525">
            <a:noFill/>
            <a:miter lim="800000"/>
            <a:headEnd/>
            <a:tailEnd/>
          </a:ln>
        </p:spPr>
      </p:pic>
      <p:pic>
        <p:nvPicPr>
          <p:cNvPr id="7180" name="Picture 13" descr="blue green ball"/>
          <p:cNvPicPr>
            <a:picLocks noChangeAspect="1" noChangeArrowheads="1"/>
          </p:cNvPicPr>
          <p:nvPr/>
        </p:nvPicPr>
        <p:blipFill>
          <a:blip r:embed="rId4" cstate="print"/>
          <a:srcRect/>
          <a:stretch>
            <a:fillRect/>
          </a:stretch>
        </p:blipFill>
        <p:spPr bwMode="ltGray">
          <a:xfrm>
            <a:off x="4230688" y="4810125"/>
            <a:ext cx="779462" cy="849313"/>
          </a:xfrm>
          <a:prstGeom prst="rect">
            <a:avLst/>
          </a:prstGeom>
          <a:noFill/>
          <a:ln w="9525">
            <a:noFill/>
            <a:miter lim="800000"/>
            <a:headEnd/>
            <a:tailEnd/>
          </a:ln>
        </p:spPr>
      </p:pic>
      <p:pic>
        <p:nvPicPr>
          <p:cNvPr id="7181" name="Picture 14" descr="blue green ball"/>
          <p:cNvPicPr>
            <a:picLocks noChangeAspect="1" noChangeArrowheads="1"/>
          </p:cNvPicPr>
          <p:nvPr/>
        </p:nvPicPr>
        <p:blipFill>
          <a:blip r:embed="rId4" cstate="print"/>
          <a:srcRect/>
          <a:stretch>
            <a:fillRect/>
          </a:stretch>
        </p:blipFill>
        <p:spPr bwMode="ltGray">
          <a:xfrm>
            <a:off x="5532438" y="4810125"/>
            <a:ext cx="781050" cy="849313"/>
          </a:xfrm>
          <a:prstGeom prst="rect">
            <a:avLst/>
          </a:prstGeom>
          <a:noFill/>
          <a:ln w="9525">
            <a:noFill/>
            <a:miter lim="800000"/>
            <a:headEnd/>
            <a:tailEnd/>
          </a:ln>
        </p:spPr>
      </p:pic>
      <p:pic>
        <p:nvPicPr>
          <p:cNvPr id="7182" name="Picture 15" descr="red ball"/>
          <p:cNvPicPr>
            <a:picLocks noChangeAspect="1" noChangeArrowheads="1"/>
          </p:cNvPicPr>
          <p:nvPr/>
        </p:nvPicPr>
        <p:blipFill>
          <a:blip r:embed="rId5" cstate="print"/>
          <a:srcRect/>
          <a:stretch>
            <a:fillRect/>
          </a:stretch>
        </p:blipFill>
        <p:spPr bwMode="ltGray">
          <a:xfrm>
            <a:off x="2946400" y="3684588"/>
            <a:ext cx="890588" cy="1009650"/>
          </a:xfrm>
          <a:prstGeom prst="rect">
            <a:avLst/>
          </a:prstGeom>
          <a:noFill/>
          <a:ln w="9525">
            <a:noFill/>
            <a:miter lim="800000"/>
            <a:headEnd/>
            <a:tailEnd/>
          </a:ln>
        </p:spPr>
      </p:pic>
      <p:pic>
        <p:nvPicPr>
          <p:cNvPr id="7183" name="Picture 16" descr="red ball"/>
          <p:cNvPicPr>
            <a:picLocks noChangeAspect="1" noChangeArrowheads="1"/>
          </p:cNvPicPr>
          <p:nvPr/>
        </p:nvPicPr>
        <p:blipFill>
          <a:blip r:embed="rId6" cstate="print"/>
          <a:srcRect/>
          <a:stretch>
            <a:fillRect/>
          </a:stretch>
        </p:blipFill>
        <p:spPr bwMode="ltGray">
          <a:xfrm>
            <a:off x="2854325" y="2195513"/>
            <a:ext cx="1044575" cy="1184275"/>
          </a:xfrm>
          <a:prstGeom prst="rect">
            <a:avLst/>
          </a:prstGeom>
          <a:noFill/>
          <a:ln w="9525">
            <a:noFill/>
            <a:miter lim="800000"/>
            <a:headEnd/>
            <a:tailEnd/>
          </a:ln>
        </p:spPr>
      </p:pic>
      <p:sp>
        <p:nvSpPr>
          <p:cNvPr id="30736" name="Arc 17"/>
          <p:cNvSpPr>
            <a:spLocks/>
          </p:cNvSpPr>
          <p:nvPr/>
        </p:nvSpPr>
        <p:spPr bwMode="invGray">
          <a:xfrm rot="-844046">
            <a:off x="6367463" y="1581150"/>
            <a:ext cx="527050" cy="247650"/>
          </a:xfrm>
          <a:custGeom>
            <a:avLst/>
            <a:gdLst>
              <a:gd name="T0" fmla="*/ 111739595 w 43200"/>
              <a:gd name="T1" fmla="*/ 4558709 h 43200"/>
              <a:gd name="T2" fmla="*/ 112147217 w 43200"/>
              <a:gd name="T3" fmla="*/ 4069279 h 43200"/>
              <a:gd name="T4" fmla="*/ 56073698 w 43200"/>
              <a:gd name="T5" fmla="*/ 4069279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43043" y="24198"/>
                </a:moveTo>
                <a:cubicBezTo>
                  <a:pt x="41729" y="35043"/>
                  <a:pt x="32524" y="43200"/>
                  <a:pt x="21600" y="43200"/>
                </a:cubicBezTo>
                <a:cubicBezTo>
                  <a:pt x="9670" y="43200"/>
                  <a:pt x="0" y="33529"/>
                  <a:pt x="0" y="21600"/>
                </a:cubicBezTo>
                <a:cubicBezTo>
                  <a:pt x="0" y="9670"/>
                  <a:pt x="9670" y="0"/>
                  <a:pt x="21600" y="0"/>
                </a:cubicBezTo>
                <a:cubicBezTo>
                  <a:pt x="33529" y="0"/>
                  <a:pt x="43200" y="9670"/>
                  <a:pt x="43200" y="21599"/>
                </a:cubicBezTo>
              </a:path>
              <a:path w="43200" h="43200" stroke="0" extrusionOk="0">
                <a:moveTo>
                  <a:pt x="43043" y="24198"/>
                </a:moveTo>
                <a:cubicBezTo>
                  <a:pt x="41729" y="35043"/>
                  <a:pt x="32524" y="43200"/>
                  <a:pt x="21600" y="43200"/>
                </a:cubicBezTo>
                <a:cubicBezTo>
                  <a:pt x="9670" y="43200"/>
                  <a:pt x="0" y="33529"/>
                  <a:pt x="0" y="21600"/>
                </a:cubicBezTo>
                <a:cubicBezTo>
                  <a:pt x="0" y="9670"/>
                  <a:pt x="9670" y="0"/>
                  <a:pt x="21600" y="0"/>
                </a:cubicBezTo>
                <a:cubicBezTo>
                  <a:pt x="33529" y="0"/>
                  <a:pt x="43200" y="9670"/>
                  <a:pt x="43200" y="21599"/>
                </a:cubicBezTo>
                <a:lnTo>
                  <a:pt x="21600" y="21600"/>
                </a:lnTo>
                <a:lnTo>
                  <a:pt x="43043" y="24198"/>
                </a:lnTo>
                <a:close/>
              </a:path>
            </a:pathLst>
          </a:custGeom>
          <a:noFill/>
          <a:ln w="38100">
            <a:solidFill>
              <a:schemeClr val="tx2"/>
            </a:solidFill>
            <a:round/>
            <a:headEnd type="triangle" w="med" len="med"/>
            <a:tailEnd/>
          </a:ln>
          <a:effectLst>
            <a:outerShdw dist="35921" dir="2700000" algn="ctr" rotWithShape="0">
              <a:schemeClr val="bg2"/>
            </a:outerShdw>
          </a:effectLst>
        </p:spPr>
        <p:txBody>
          <a:bodyPr wrap="none" anchor="ctr"/>
          <a:lstStyle/>
          <a:p>
            <a:pPr>
              <a:defRPr/>
            </a:pPr>
            <a:endParaRPr lang="en-US" dirty="0"/>
          </a:p>
        </p:txBody>
      </p:sp>
      <p:sp>
        <p:nvSpPr>
          <p:cNvPr id="233490" name="Text Box 18"/>
          <p:cNvSpPr txBox="1">
            <a:spLocks noChangeArrowheads="1"/>
          </p:cNvSpPr>
          <p:nvPr/>
        </p:nvSpPr>
        <p:spPr bwMode="auto">
          <a:xfrm>
            <a:off x="541338" y="2105025"/>
            <a:ext cx="1762125" cy="890115"/>
          </a:xfrm>
          <a:prstGeom prst="rect">
            <a:avLst/>
          </a:prstGeom>
          <a:noFill/>
          <a:ln>
            <a:noFill/>
          </a:ln>
          <a:effectLst>
            <a:outerShdw dist="35921" dir="2700000" algn="ctr" rotWithShape="0">
              <a:schemeClr val="bg2"/>
            </a:outerShdw>
          </a:effectLst>
          <a:extLst/>
        </p:spPr>
        <p:txBody>
          <a:bodyPr>
            <a:spAutoFit/>
          </a:bodyPr>
          <a:lstStyle/>
          <a:p>
            <a:pPr algn="ctr">
              <a:lnSpc>
                <a:spcPct val="80000"/>
              </a:lnSpc>
              <a:defRPr/>
            </a:pPr>
            <a:r>
              <a:rPr lang="es-ES_tradnl" altLang="en-US" sz="3200" b="1" dirty="0">
                <a:latin typeface="+mn-lt"/>
              </a:rPr>
              <a:t>Vertical order</a:t>
            </a:r>
          </a:p>
        </p:txBody>
      </p:sp>
      <p:sp>
        <p:nvSpPr>
          <p:cNvPr id="233491" name="Text Box 19"/>
          <p:cNvSpPr txBox="1">
            <a:spLocks noChangeArrowheads="1"/>
          </p:cNvSpPr>
          <p:nvPr/>
        </p:nvSpPr>
        <p:spPr bwMode="auto">
          <a:xfrm>
            <a:off x="6369050" y="3165475"/>
            <a:ext cx="2165350" cy="879475"/>
          </a:xfrm>
          <a:prstGeom prst="rect">
            <a:avLst/>
          </a:prstGeom>
          <a:noFill/>
          <a:ln>
            <a:noFill/>
          </a:ln>
          <a:effectLst>
            <a:outerShdw dist="35921" dir="2700000" algn="ctr" rotWithShape="0">
              <a:schemeClr val="bg2"/>
            </a:outerShdw>
          </a:effectLst>
          <a:extLst/>
        </p:spPr>
        <p:txBody>
          <a:bodyPr>
            <a:spAutoFit/>
          </a:bodyPr>
          <a:lstStyle/>
          <a:p>
            <a:pPr algn="ctr">
              <a:lnSpc>
                <a:spcPct val="80000"/>
              </a:lnSpc>
              <a:defRPr/>
            </a:pPr>
            <a:r>
              <a:rPr lang="es-ES_tradnl" altLang="en-US" sz="3200" b="1" dirty="0">
                <a:latin typeface="+mn-lt"/>
              </a:rPr>
              <a:t>Individual</a:t>
            </a:r>
          </a:p>
          <a:p>
            <a:pPr algn="ctr">
              <a:lnSpc>
                <a:spcPct val="80000"/>
              </a:lnSpc>
              <a:defRPr/>
            </a:pPr>
            <a:r>
              <a:rPr lang="es-ES_tradnl" altLang="en-US" sz="3200" b="1" dirty="0">
                <a:latin typeface="+mn-lt"/>
              </a:rPr>
              <a:t>order</a:t>
            </a:r>
          </a:p>
        </p:txBody>
      </p:sp>
      <p:sp>
        <p:nvSpPr>
          <p:cNvPr id="233492" name="Text Box 20"/>
          <p:cNvSpPr txBox="1">
            <a:spLocks noChangeArrowheads="1"/>
          </p:cNvSpPr>
          <p:nvPr/>
        </p:nvSpPr>
        <p:spPr bwMode="auto">
          <a:xfrm>
            <a:off x="2672855" y="2276475"/>
            <a:ext cx="1317028" cy="954107"/>
          </a:xfrm>
          <a:prstGeom prst="rect">
            <a:avLst/>
          </a:prstGeom>
          <a:noFill/>
          <a:ln>
            <a:noFill/>
          </a:ln>
          <a:effectLst>
            <a:outerShdw dist="35921" dir="2700000" algn="ctr" rotWithShape="0">
              <a:schemeClr val="bg2"/>
            </a:outerShdw>
          </a:effectLst>
          <a:extLst/>
        </p:spPr>
        <p:txBody>
          <a:bodyPr wrap="none">
            <a:spAutoFit/>
          </a:bodyPr>
          <a:lstStyle/>
          <a:p>
            <a:pPr algn="ctr">
              <a:defRPr/>
            </a:pPr>
            <a:r>
              <a:rPr lang="es-ES_tradnl" altLang="en-US" sz="2800" b="1" dirty="0">
                <a:latin typeface="+mn-lt"/>
              </a:rPr>
              <a:t>Grand-</a:t>
            </a:r>
            <a:br>
              <a:rPr lang="es-ES_tradnl" altLang="en-US" sz="2800" b="1" dirty="0">
                <a:latin typeface="+mn-lt"/>
              </a:rPr>
            </a:br>
            <a:r>
              <a:rPr lang="es-ES_tradnl" altLang="en-US" sz="2800" b="1" dirty="0">
                <a:latin typeface="+mn-lt"/>
              </a:rPr>
              <a:t>parents</a:t>
            </a:r>
          </a:p>
        </p:txBody>
      </p:sp>
      <p:sp>
        <p:nvSpPr>
          <p:cNvPr id="233493" name="Text Box 21"/>
          <p:cNvSpPr txBox="1">
            <a:spLocks noChangeArrowheads="1"/>
          </p:cNvSpPr>
          <p:nvPr/>
        </p:nvSpPr>
        <p:spPr bwMode="auto">
          <a:xfrm>
            <a:off x="2743200" y="3895725"/>
            <a:ext cx="1308435" cy="523220"/>
          </a:xfrm>
          <a:prstGeom prst="rect">
            <a:avLst/>
          </a:prstGeom>
          <a:noFill/>
          <a:ln>
            <a:noFill/>
          </a:ln>
          <a:effectLst>
            <a:outerShdw dist="35921" dir="2700000" algn="ctr" rotWithShape="0">
              <a:schemeClr val="bg2"/>
            </a:outerShdw>
          </a:effectLst>
          <a:extLst/>
        </p:spPr>
        <p:txBody>
          <a:bodyPr wrap="none">
            <a:spAutoFit/>
          </a:bodyPr>
          <a:lstStyle/>
          <a:p>
            <a:pPr>
              <a:defRPr/>
            </a:pPr>
            <a:r>
              <a:rPr lang="en-US" altLang="en-US" sz="2800" b="1" dirty="0">
                <a:latin typeface="+mn-lt"/>
              </a:rPr>
              <a:t>Parents</a:t>
            </a:r>
          </a:p>
        </p:txBody>
      </p:sp>
      <p:sp>
        <p:nvSpPr>
          <p:cNvPr id="233498" name="Text Box 26"/>
          <p:cNvSpPr txBox="1">
            <a:spLocks noChangeArrowheads="1"/>
          </p:cNvSpPr>
          <p:nvPr/>
        </p:nvSpPr>
        <p:spPr bwMode="auto">
          <a:xfrm>
            <a:off x="6894513" y="4949825"/>
            <a:ext cx="1611531" cy="584775"/>
          </a:xfrm>
          <a:prstGeom prst="rect">
            <a:avLst/>
          </a:prstGeom>
          <a:noFill/>
          <a:ln>
            <a:noFill/>
          </a:ln>
          <a:effectLst>
            <a:outerShdw dist="35921" dir="2700000" algn="ctr" rotWithShape="0">
              <a:schemeClr val="bg2"/>
            </a:outerShdw>
          </a:effectLst>
          <a:extLst/>
        </p:spPr>
        <p:txBody>
          <a:bodyPr wrap="none">
            <a:spAutoFit/>
          </a:bodyPr>
          <a:lstStyle/>
          <a:p>
            <a:pPr>
              <a:defRPr/>
            </a:pPr>
            <a:r>
              <a:rPr lang="es-ES_tradnl" altLang="en-US" sz="3200" b="1" dirty="0">
                <a:latin typeface="+mn-lt"/>
              </a:rPr>
              <a:t>Children</a:t>
            </a:r>
          </a:p>
        </p:txBody>
      </p:sp>
      <p:sp>
        <p:nvSpPr>
          <p:cNvPr id="233499" name="Text Box 27"/>
          <p:cNvSpPr txBox="1">
            <a:spLocks noChangeArrowheads="1"/>
          </p:cNvSpPr>
          <p:nvPr/>
        </p:nvSpPr>
        <p:spPr bwMode="auto">
          <a:xfrm>
            <a:off x="3995738" y="5943600"/>
            <a:ext cx="3184525" cy="482600"/>
          </a:xfrm>
          <a:prstGeom prst="rect">
            <a:avLst/>
          </a:prstGeom>
          <a:noFill/>
          <a:ln>
            <a:noFill/>
          </a:ln>
          <a:effectLst>
            <a:outerShdw dist="35921" dir="2700000" algn="ctr" rotWithShape="0">
              <a:schemeClr val="bg2"/>
            </a:outerShdw>
          </a:effectLst>
          <a:extLst/>
        </p:spPr>
        <p:txBody>
          <a:bodyPr>
            <a:spAutoFit/>
          </a:bodyPr>
          <a:lstStyle/>
          <a:p>
            <a:pPr algn="ctr">
              <a:lnSpc>
                <a:spcPct val="80000"/>
              </a:lnSpc>
              <a:defRPr/>
            </a:pPr>
            <a:r>
              <a:rPr lang="es-ES_tradnl" altLang="en-US" sz="3200" b="1" dirty="0">
                <a:latin typeface="+mn-lt"/>
              </a:rPr>
              <a:t>Horizontal order</a:t>
            </a:r>
          </a:p>
        </p:txBody>
      </p:sp>
      <p:sp>
        <p:nvSpPr>
          <p:cNvPr id="30743" name="Line 28"/>
          <p:cNvSpPr>
            <a:spLocks noChangeShapeType="1"/>
          </p:cNvSpPr>
          <p:nvPr/>
        </p:nvSpPr>
        <p:spPr bwMode="invGray">
          <a:xfrm rot="737783">
            <a:off x="6450013" y="1401763"/>
            <a:ext cx="207962" cy="334962"/>
          </a:xfrm>
          <a:prstGeom prst="line">
            <a:avLst/>
          </a:prstGeom>
          <a:noFill/>
          <a:ln w="76200">
            <a:solidFill>
              <a:schemeClr val="tx2"/>
            </a:solidFill>
            <a:round/>
            <a:headEnd/>
            <a:tailEnd/>
          </a:ln>
          <a:effectLst>
            <a:outerShdw dist="63500" dir="18412194" algn="ctr" rotWithShape="0">
              <a:schemeClr val="bg2"/>
            </a:outerShdw>
          </a:effectLst>
        </p:spPr>
        <p:txBody>
          <a:bodyPr wrap="none" anchor="ctr"/>
          <a:lstStyle/>
          <a:p>
            <a:pPr>
              <a:defRPr/>
            </a:pPr>
            <a:endParaRPr lang="en-US" dirty="0"/>
          </a:p>
        </p:txBody>
      </p:sp>
      <p:sp>
        <p:nvSpPr>
          <p:cNvPr id="7192" name="Rectangle 30"/>
          <p:cNvSpPr>
            <a:spLocks noChangeArrowheads="1"/>
          </p:cNvSpPr>
          <p:nvPr/>
        </p:nvSpPr>
        <p:spPr bwMode="auto">
          <a:xfrm>
            <a:off x="152400" y="130314"/>
            <a:ext cx="8915400" cy="707886"/>
          </a:xfrm>
          <a:prstGeom prst="rect">
            <a:avLst/>
          </a:prstGeom>
          <a:noFill/>
          <a:ln w="9525">
            <a:noFill/>
            <a:miter lim="800000"/>
            <a:headEnd/>
            <a:tailEnd/>
          </a:ln>
        </p:spPr>
        <p:txBody>
          <a:bodyPr wrap="square">
            <a:spAutoFit/>
          </a:bodyPr>
          <a:lstStyle/>
          <a:p>
            <a:pPr algn="ctr"/>
            <a:r>
              <a:rPr lang="es-ES_tradnl" altLang="en-US" sz="4000" dirty="0">
                <a:latin typeface="Calibri" panose="020F0502020204030204" pitchFamily="34" charset="0"/>
              </a:rPr>
              <a:t>The </a:t>
            </a:r>
            <a:r>
              <a:rPr lang="es-ES_tradnl" altLang="en-US" sz="4000" dirty="0" smtClean="0">
                <a:latin typeface="Calibri" panose="020F0502020204030204" pitchFamily="34" charset="0"/>
              </a:rPr>
              <a:t>Natural </a:t>
            </a:r>
            <a:r>
              <a:rPr lang="es-ES_tradnl" altLang="en-US" sz="4000" dirty="0">
                <a:latin typeface="Calibri" panose="020F0502020204030204" pitchFamily="34" charset="0"/>
              </a:rPr>
              <a:t>O</a:t>
            </a:r>
            <a:r>
              <a:rPr lang="es-ES_tradnl" altLang="en-US" sz="4000" dirty="0" smtClean="0">
                <a:latin typeface="Calibri" panose="020F0502020204030204" pitchFamily="34" charset="0"/>
              </a:rPr>
              <a:t>rder </a:t>
            </a:r>
            <a:r>
              <a:rPr lang="es-ES_tradnl" altLang="en-US" sz="4000" dirty="0">
                <a:latin typeface="Calibri" panose="020F0502020204030204" pitchFamily="34" charset="0"/>
              </a:rPr>
              <a:t>in the F</a:t>
            </a:r>
            <a:r>
              <a:rPr lang="es-ES_tradnl" altLang="en-US" sz="4000" dirty="0" smtClean="0">
                <a:latin typeface="Calibri" panose="020F0502020204030204" pitchFamily="34" charset="0"/>
              </a:rPr>
              <a:t>amily</a:t>
            </a:r>
            <a:endParaRPr lang="es-ES" altLang="en-US" sz="4000" dirty="0">
              <a:latin typeface="Calibri" panose="020F0502020204030204" pitchFamily="34" charset="0"/>
            </a:endParaRPr>
          </a:p>
        </p:txBody>
      </p:sp>
      <p:sp>
        <p:nvSpPr>
          <p:cNvPr id="233504" name="Text Box 32"/>
          <p:cNvSpPr txBox="1">
            <a:spLocks noChangeArrowheads="1"/>
          </p:cNvSpPr>
          <p:nvPr/>
        </p:nvSpPr>
        <p:spPr bwMode="auto">
          <a:xfrm>
            <a:off x="1557338" y="4953000"/>
            <a:ext cx="1329659" cy="523220"/>
          </a:xfrm>
          <a:prstGeom prst="rect">
            <a:avLst/>
          </a:prstGeom>
          <a:noFill/>
          <a:ln>
            <a:noFill/>
          </a:ln>
          <a:effectLst>
            <a:outerShdw dist="35921" dir="2700000" algn="ctr" rotWithShape="0">
              <a:schemeClr val="bg2"/>
            </a:outerShdw>
          </a:effectLst>
          <a:extLst/>
        </p:spPr>
        <p:txBody>
          <a:bodyPr wrap="none">
            <a:spAutoFit/>
          </a:bodyPr>
          <a:lstStyle/>
          <a:p>
            <a:pPr>
              <a:defRPr/>
            </a:pPr>
            <a:r>
              <a:rPr lang="es-ES_tradnl" altLang="en-US" sz="2800" b="1" dirty="0">
                <a:latin typeface="+mn-lt"/>
              </a:rPr>
              <a:t>Brother</a:t>
            </a:r>
          </a:p>
        </p:txBody>
      </p:sp>
      <p:sp>
        <p:nvSpPr>
          <p:cNvPr id="233505" name="Text Box 33"/>
          <p:cNvSpPr txBox="1">
            <a:spLocks noChangeArrowheads="1"/>
          </p:cNvSpPr>
          <p:nvPr/>
        </p:nvSpPr>
        <p:spPr bwMode="auto">
          <a:xfrm>
            <a:off x="2978150" y="4953000"/>
            <a:ext cx="1001713" cy="523875"/>
          </a:xfrm>
          <a:prstGeom prst="rect">
            <a:avLst/>
          </a:prstGeom>
          <a:noFill/>
          <a:ln>
            <a:noFill/>
          </a:ln>
          <a:effectLst>
            <a:outerShdw dist="35921" dir="2700000" algn="ctr" rotWithShape="0">
              <a:schemeClr val="bg2"/>
            </a:outerShdw>
          </a:effectLst>
          <a:extLst/>
        </p:spPr>
        <p:txBody>
          <a:bodyPr wrap="none">
            <a:spAutoFit/>
          </a:bodyPr>
          <a:lstStyle/>
          <a:p>
            <a:pPr>
              <a:defRPr/>
            </a:pPr>
            <a:r>
              <a:rPr lang="es-ES_tradnl" altLang="en-US" sz="2800" b="1" dirty="0">
                <a:latin typeface="+mn-lt"/>
              </a:rPr>
              <a:t>Sister</a:t>
            </a:r>
          </a:p>
        </p:txBody>
      </p:sp>
      <p:sp>
        <p:nvSpPr>
          <p:cNvPr id="233506" name="Text Box 34"/>
          <p:cNvSpPr txBox="1">
            <a:spLocks noChangeArrowheads="1"/>
          </p:cNvSpPr>
          <p:nvPr/>
        </p:nvSpPr>
        <p:spPr bwMode="auto">
          <a:xfrm>
            <a:off x="3962400" y="4953000"/>
            <a:ext cx="1329659" cy="523220"/>
          </a:xfrm>
          <a:prstGeom prst="rect">
            <a:avLst/>
          </a:prstGeom>
          <a:noFill/>
          <a:ln>
            <a:noFill/>
          </a:ln>
          <a:effectLst>
            <a:outerShdw dist="35921" dir="2700000" algn="ctr" rotWithShape="0">
              <a:schemeClr val="bg2"/>
            </a:outerShdw>
          </a:effectLst>
          <a:extLst/>
        </p:spPr>
        <p:txBody>
          <a:bodyPr wrap="none">
            <a:spAutoFit/>
          </a:bodyPr>
          <a:lstStyle/>
          <a:p>
            <a:pPr>
              <a:defRPr/>
            </a:pPr>
            <a:r>
              <a:rPr lang="es-ES_tradnl" altLang="en-US" sz="2800" b="1" dirty="0">
                <a:latin typeface="+mn-lt"/>
              </a:rPr>
              <a:t>Brother</a:t>
            </a:r>
          </a:p>
        </p:txBody>
      </p:sp>
      <p:sp>
        <p:nvSpPr>
          <p:cNvPr id="233507" name="Text Box 35"/>
          <p:cNvSpPr txBox="1">
            <a:spLocks noChangeArrowheads="1"/>
          </p:cNvSpPr>
          <p:nvPr/>
        </p:nvSpPr>
        <p:spPr bwMode="auto">
          <a:xfrm>
            <a:off x="5467350" y="4953000"/>
            <a:ext cx="1003300" cy="523875"/>
          </a:xfrm>
          <a:prstGeom prst="rect">
            <a:avLst/>
          </a:prstGeom>
          <a:noFill/>
          <a:ln>
            <a:noFill/>
          </a:ln>
          <a:effectLst>
            <a:outerShdw dist="35921" dir="2700000" algn="ctr" rotWithShape="0">
              <a:schemeClr val="bg2"/>
            </a:outerShdw>
          </a:effectLst>
          <a:extLst/>
        </p:spPr>
        <p:txBody>
          <a:bodyPr wrap="none">
            <a:spAutoFit/>
          </a:bodyPr>
          <a:lstStyle/>
          <a:p>
            <a:pPr>
              <a:defRPr/>
            </a:pPr>
            <a:r>
              <a:rPr lang="es-ES_tradnl" altLang="en-US" sz="2800" b="1" dirty="0">
                <a:latin typeface="+mn-lt"/>
              </a:rPr>
              <a:t>Sister</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22238"/>
            <a:ext cx="8229600" cy="1935162"/>
          </a:xfrm>
        </p:spPr>
        <p:txBody>
          <a:bodyPr>
            <a:normAutofit/>
          </a:bodyPr>
          <a:lstStyle/>
          <a:p>
            <a:r>
              <a:rPr lang="en-US" dirty="0" smtClean="0"/>
              <a:t>Heavy Costs </a:t>
            </a:r>
            <a:r>
              <a:rPr lang="en-US" dirty="0" smtClean="0"/>
              <a:t>of Not Understanding the Value and Purpose of </a:t>
            </a:r>
            <a:r>
              <a:rPr lang="en-US" dirty="0" smtClean="0"/>
              <a:t>Family</a:t>
            </a:r>
            <a:endParaRPr lang="en-US" dirty="0"/>
          </a:p>
        </p:txBody>
      </p:sp>
      <p:pic>
        <p:nvPicPr>
          <p:cNvPr id="4" name="Picture 10" descr="http://blackbusinessnow.com/wp-content/uploads/2014/02/south-africa_poverty.jpg"/>
          <p:cNvPicPr>
            <a:picLocks noChangeAspect="1" noChangeArrowheads="1"/>
          </p:cNvPicPr>
          <p:nvPr/>
        </p:nvPicPr>
        <p:blipFill>
          <a:blip r:embed="rId3" cstate="print"/>
          <a:srcRect t="6838" r="1282"/>
          <a:stretch>
            <a:fillRect/>
          </a:stretch>
        </p:blipFill>
        <p:spPr bwMode="auto">
          <a:xfrm>
            <a:off x="0" y="2819400"/>
            <a:ext cx="4814583" cy="3407724"/>
          </a:xfrm>
          <a:prstGeom prst="rect">
            <a:avLst/>
          </a:prstGeom>
          <a:noFill/>
        </p:spPr>
      </p:pic>
      <p:pic>
        <p:nvPicPr>
          <p:cNvPr id="7" name="Content Placeholder 3" descr="youth_violence.jpg"/>
          <p:cNvPicPr>
            <a:picLocks noChangeAspect="1"/>
          </p:cNvPicPr>
          <p:nvPr/>
        </p:nvPicPr>
        <p:blipFill>
          <a:blip r:embed="rId4" cstate="print"/>
          <a:srcRect t="5038" r="1804"/>
          <a:stretch>
            <a:fillRect/>
          </a:stretch>
        </p:blipFill>
        <p:spPr bwMode="auto">
          <a:xfrm>
            <a:off x="4800600" y="2819400"/>
            <a:ext cx="4343400" cy="3029301"/>
          </a:xfrm>
          <a:prstGeom prst="rect">
            <a:avLst/>
          </a:prstGeom>
          <a:noFill/>
          <a:ln w="9525">
            <a:noFill/>
            <a:miter lim="800000"/>
            <a:headEnd/>
            <a:tailEnd/>
          </a:ln>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a:bodyPr>
          <a:lstStyle/>
          <a:p>
            <a:r>
              <a:rPr lang="en-US" sz="4000" dirty="0" smtClean="0"/>
              <a:t>Unmarried Mothers Are </a:t>
            </a:r>
            <a:r>
              <a:rPr lang="en-US" sz="4000" dirty="0" smtClean="0"/>
              <a:t>Increasing</a:t>
            </a:r>
            <a:endParaRPr lang="en-US" sz="4000" dirty="0"/>
          </a:p>
        </p:txBody>
      </p:sp>
      <p:pic>
        <p:nvPicPr>
          <p:cNvPr id="4" name="Content Placeholder 3" descr="Non_maritalBirthby_countries.gif"/>
          <p:cNvPicPr>
            <a:picLocks noGrp="1" noChangeAspect="1"/>
          </p:cNvPicPr>
          <p:nvPr>
            <p:ph idx="1"/>
          </p:nvPr>
        </p:nvPicPr>
        <p:blipFill>
          <a:blip r:embed="rId3" cstate="print"/>
          <a:stretch>
            <a:fillRect/>
          </a:stretch>
        </p:blipFill>
        <p:spPr>
          <a:xfrm>
            <a:off x="207928" y="914400"/>
            <a:ext cx="8707472" cy="5184904"/>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rmAutofit/>
          </a:bodyPr>
          <a:lstStyle/>
          <a:p>
            <a:r>
              <a:rPr lang="en-US" sz="4000" dirty="0" smtClean="0"/>
              <a:t>Single Parenting Increases Poverty Risk. </a:t>
            </a:r>
            <a:endParaRPr lang="en-US" sz="4000" dirty="0"/>
          </a:p>
        </p:txBody>
      </p:sp>
      <p:sp>
        <p:nvSpPr>
          <p:cNvPr id="3" name="Content Placeholder 2"/>
          <p:cNvSpPr>
            <a:spLocks noGrp="1"/>
          </p:cNvSpPr>
          <p:nvPr>
            <p:ph idx="1"/>
          </p:nvPr>
        </p:nvSpPr>
        <p:spPr>
          <a:xfrm>
            <a:off x="533400" y="990600"/>
            <a:ext cx="8229600" cy="5562600"/>
          </a:xfrm>
        </p:spPr>
        <p:txBody>
          <a:bodyPr/>
          <a:lstStyle/>
          <a:p>
            <a:pPr>
              <a:buNone/>
            </a:pPr>
            <a:r>
              <a:rPr lang="en-US" dirty="0" smtClean="0"/>
              <a:t>	In Europe children growing up with a single parent are particularly at risk: 34.5% of single-parent households are at risk of poverty. </a:t>
            </a:r>
          </a:p>
          <a:p>
            <a:pPr>
              <a:buNone/>
            </a:pPr>
            <a:r>
              <a:rPr lang="en-US" sz="1800" dirty="0" smtClean="0"/>
              <a:t>                                                                               (Eurostat 2011 figures code ilc_li03) </a:t>
            </a:r>
          </a:p>
          <a:p>
            <a:pPr>
              <a:buNone/>
            </a:pPr>
            <a:endParaRPr lang="en-US" sz="1800" dirty="0"/>
          </a:p>
        </p:txBody>
      </p:sp>
      <p:pic>
        <p:nvPicPr>
          <p:cNvPr id="4" name="Picture 3" descr="Singlemom.jpg"/>
          <p:cNvPicPr>
            <a:picLocks noChangeAspect="1"/>
          </p:cNvPicPr>
          <p:nvPr/>
        </p:nvPicPr>
        <p:blipFill>
          <a:blip r:embed="rId3" cstate="print"/>
          <a:stretch>
            <a:fillRect/>
          </a:stretch>
        </p:blipFill>
        <p:spPr>
          <a:xfrm>
            <a:off x="380999" y="2895600"/>
            <a:ext cx="4015705" cy="39624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USpovertySingleparent.gif"/>
          <p:cNvPicPr>
            <a:picLocks noGrp="1" noChangeAspect="1"/>
          </p:cNvPicPr>
          <p:nvPr>
            <p:ph idx="1"/>
          </p:nvPr>
        </p:nvPicPr>
        <p:blipFill>
          <a:blip r:embed="rId2" cstate="print"/>
          <a:stretch>
            <a:fillRect/>
          </a:stretch>
        </p:blipFill>
        <p:spPr>
          <a:xfrm>
            <a:off x="304800" y="457200"/>
            <a:ext cx="8302369" cy="5991542"/>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rmAutofit fontScale="90000"/>
          </a:bodyPr>
          <a:lstStyle/>
          <a:p>
            <a:r>
              <a:rPr lang="en-US" dirty="0" smtClean="0"/>
              <a:t>Cohabitation Is Less Stable Than Marriage.</a:t>
            </a:r>
            <a:endParaRPr lang="en-US" dirty="0"/>
          </a:p>
        </p:txBody>
      </p:sp>
      <p:sp>
        <p:nvSpPr>
          <p:cNvPr id="3" name="Content Placeholder 2"/>
          <p:cNvSpPr>
            <a:spLocks noGrp="1"/>
          </p:cNvSpPr>
          <p:nvPr>
            <p:ph idx="1"/>
          </p:nvPr>
        </p:nvSpPr>
        <p:spPr>
          <a:xfrm>
            <a:off x="152400" y="1066800"/>
            <a:ext cx="8686800" cy="5181600"/>
          </a:xfrm>
        </p:spPr>
        <p:txBody>
          <a:bodyPr>
            <a:normAutofit lnSpcReduction="10000"/>
          </a:bodyPr>
          <a:lstStyle/>
          <a:p>
            <a:pPr>
              <a:buNone/>
            </a:pPr>
            <a:r>
              <a:rPr lang="en-US" dirty="0" smtClean="0"/>
              <a:t>	</a:t>
            </a:r>
            <a:r>
              <a:rPr lang="en-US" sz="2800" dirty="0" smtClean="0"/>
              <a:t>Around 3 million children in the UK have experienced the separation of their parents. This is partly attributable to a rise in cohabitation, given the increased likelihood of break-up for cohabiting couples relative to married couples</a:t>
            </a:r>
            <a:r>
              <a:rPr lang="en-US" dirty="0" smtClean="0"/>
              <a:t>. </a:t>
            </a:r>
            <a:br>
              <a:rPr lang="en-US" dirty="0" smtClean="0"/>
            </a:br>
            <a:r>
              <a:rPr lang="en-US" sz="1800" dirty="0" smtClean="0"/>
              <a:t>(Institute for Fiscal Studies, Cohabitation, Marriage Stability, 2010)</a:t>
            </a:r>
          </a:p>
          <a:p>
            <a:pPr>
              <a:buNone/>
            </a:pPr>
            <a:r>
              <a:rPr lang="en-US" sz="2800" dirty="0" smtClean="0"/>
              <a:t>     </a:t>
            </a:r>
          </a:p>
          <a:p>
            <a:pPr>
              <a:buNone/>
            </a:pPr>
            <a:r>
              <a:rPr lang="en-US" sz="2800" dirty="0"/>
              <a:t>	</a:t>
            </a:r>
            <a:r>
              <a:rPr lang="en-US" sz="2800" dirty="0" smtClean="0"/>
              <a:t>27% of couples who were cohabiting when their child was born separated by the time the child is age 5, compared with 9% of couples who were married when their child was born.</a:t>
            </a:r>
            <a:r>
              <a:rPr lang="en-US" sz="2000" dirty="0" smtClean="0"/>
              <a:t>                                                </a:t>
            </a:r>
            <a:br>
              <a:rPr lang="en-US" sz="2000" dirty="0" smtClean="0"/>
            </a:br>
            <a:r>
              <a:rPr lang="en-US" sz="1800" dirty="0" smtClean="0"/>
              <a:t>(H. Benson, UK, 2009) </a:t>
            </a:r>
          </a:p>
          <a:p>
            <a:pPr>
              <a:buNone/>
            </a:pPr>
            <a:endParaRPr lang="en-US" dirty="0" smtClean="0"/>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normAutofit/>
          </a:bodyPr>
          <a:lstStyle/>
          <a:p>
            <a:r>
              <a:rPr lang="en-US" sz="4000" dirty="0" smtClean="0"/>
              <a:t>Divorce Is </a:t>
            </a:r>
            <a:r>
              <a:rPr lang="en-US" sz="4000" dirty="0" smtClean="0"/>
              <a:t>Increasing Worldwide</a:t>
            </a:r>
            <a:endParaRPr lang="en-US" sz="4000" dirty="0"/>
          </a:p>
        </p:txBody>
      </p:sp>
      <p:pic>
        <p:nvPicPr>
          <p:cNvPr id="4" name="Content Placeholder 3" descr="WorldDivorcerate.jpg"/>
          <p:cNvPicPr>
            <a:picLocks noGrp="1" noChangeAspect="1"/>
          </p:cNvPicPr>
          <p:nvPr>
            <p:ph idx="1"/>
          </p:nvPr>
        </p:nvPicPr>
        <p:blipFill>
          <a:blip r:embed="rId3" cstate="print"/>
          <a:stretch>
            <a:fillRect/>
          </a:stretch>
        </p:blipFill>
        <p:spPr>
          <a:xfrm>
            <a:off x="492547" y="914400"/>
            <a:ext cx="8118053" cy="4958211"/>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Is Family Relevant to Peace?</a:t>
            </a:r>
            <a:endParaRPr lang="en-US" dirty="0"/>
          </a:p>
        </p:txBody>
      </p:sp>
      <p:sp>
        <p:nvSpPr>
          <p:cNvPr id="3" name="Content Placeholder 2"/>
          <p:cNvSpPr>
            <a:spLocks noGrp="1"/>
          </p:cNvSpPr>
          <p:nvPr>
            <p:ph idx="1"/>
          </p:nvPr>
        </p:nvSpPr>
        <p:spPr>
          <a:xfrm>
            <a:off x="304800" y="1143000"/>
            <a:ext cx="8610600" cy="4983163"/>
          </a:xfrm>
        </p:spPr>
        <p:txBody>
          <a:bodyPr>
            <a:normAutofit lnSpcReduction="10000"/>
          </a:bodyPr>
          <a:lstStyle/>
          <a:p>
            <a:r>
              <a:rPr lang="en-US" dirty="0" smtClean="0"/>
              <a:t>Why do all religions emphasize family life?</a:t>
            </a:r>
          </a:p>
          <a:p>
            <a:r>
              <a:rPr lang="en-US" dirty="0" smtClean="0"/>
              <a:t>Why did Marxism insist on abolishing the traditional family?</a:t>
            </a:r>
          </a:p>
          <a:p>
            <a:r>
              <a:rPr lang="en-US" dirty="0" smtClean="0"/>
              <a:t>Are demographics and fertility rates relevant to national security and GDP?</a:t>
            </a:r>
          </a:p>
          <a:p>
            <a:r>
              <a:rPr lang="en-US" dirty="0" smtClean="0"/>
              <a:t>Is literacy and education of women relevant to social development and peace? </a:t>
            </a:r>
          </a:p>
          <a:p>
            <a:r>
              <a:rPr lang="en-US" dirty="0" smtClean="0"/>
              <a:t>Does it matter how we parent, educate and raise children in the home?</a:t>
            </a:r>
            <a:br>
              <a:rPr lang="en-US" dirty="0" smtClean="0"/>
            </a:b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rmAutofit fontScale="90000"/>
          </a:bodyPr>
          <a:lstStyle/>
          <a:p>
            <a:r>
              <a:rPr lang="en-US" dirty="0" smtClean="0"/>
              <a:t>Children in the UK Who </a:t>
            </a:r>
            <a:r>
              <a:rPr lang="en-US" dirty="0"/>
              <a:t>G</a:t>
            </a:r>
            <a:r>
              <a:rPr lang="en-US" dirty="0" smtClean="0"/>
              <a:t>rew up Fatherless </a:t>
            </a:r>
            <a:endParaRPr lang="en-US" dirty="0"/>
          </a:p>
        </p:txBody>
      </p:sp>
      <p:sp>
        <p:nvSpPr>
          <p:cNvPr id="3" name="Content Placeholder 2"/>
          <p:cNvSpPr>
            <a:spLocks noGrp="1"/>
          </p:cNvSpPr>
          <p:nvPr>
            <p:ph idx="1"/>
          </p:nvPr>
        </p:nvSpPr>
        <p:spPr>
          <a:xfrm>
            <a:off x="304800" y="1219200"/>
            <a:ext cx="8686800" cy="4906963"/>
          </a:xfrm>
        </p:spPr>
        <p:txBody>
          <a:bodyPr>
            <a:normAutofit fontScale="92500" lnSpcReduction="10000"/>
          </a:bodyPr>
          <a:lstStyle/>
          <a:p>
            <a:r>
              <a:rPr lang="en-US" dirty="0" smtClean="0"/>
              <a:t>Eight times more likely to go to prison.</a:t>
            </a:r>
          </a:p>
          <a:p>
            <a:r>
              <a:rPr lang="en-US" dirty="0" smtClean="0"/>
              <a:t>Five times more likely to commit suicide.</a:t>
            </a:r>
          </a:p>
          <a:p>
            <a:r>
              <a:rPr lang="en-US" dirty="0" smtClean="0"/>
              <a:t>20 times more likely to have behavioral problems.</a:t>
            </a:r>
          </a:p>
          <a:p>
            <a:r>
              <a:rPr lang="en-US" dirty="0" smtClean="0"/>
              <a:t>20 times more likely to become rapists.</a:t>
            </a:r>
          </a:p>
          <a:p>
            <a:r>
              <a:rPr lang="en-US" dirty="0" smtClean="0"/>
              <a:t>32 times more likely to become runaways.</a:t>
            </a:r>
          </a:p>
          <a:p>
            <a:r>
              <a:rPr lang="en-US" dirty="0" smtClean="0"/>
              <a:t>10 times more likely to abuse chemical substances.</a:t>
            </a:r>
          </a:p>
          <a:p>
            <a:r>
              <a:rPr lang="en-US" dirty="0" smtClean="0"/>
              <a:t>Nine times more likely to drop out of high school.</a:t>
            </a:r>
          </a:p>
          <a:p>
            <a:r>
              <a:rPr lang="en-US" dirty="0" smtClean="0"/>
              <a:t>One-tenth as likely to get A's in school.</a:t>
            </a:r>
          </a:p>
          <a:p>
            <a:pPr>
              <a:buNone/>
            </a:pPr>
            <a:r>
              <a:rPr lang="en-US" sz="1800" b="1" dirty="0" smtClean="0"/>
              <a:t>	</a:t>
            </a:r>
            <a:r>
              <a:rPr lang="en-US" sz="1800" b="1" dirty="0"/>
              <a:t/>
            </a:r>
            <a:br>
              <a:rPr lang="en-US" sz="1800" b="1" dirty="0"/>
            </a:br>
            <a:r>
              <a:rPr lang="en-US" sz="1800" dirty="0" smtClean="0"/>
              <a:t>(The Institute for the Study of Civil Society [Civitas</a:t>
            </a:r>
            <a:r>
              <a:rPr lang="en-US" sz="1800" dirty="0"/>
              <a:t>]</a:t>
            </a:r>
            <a:r>
              <a:rPr lang="en-US" sz="1800" dirty="0" smtClean="0"/>
              <a:t> U.K.)</a:t>
            </a:r>
            <a:r>
              <a:rPr lang="en-US" sz="1800" b="1" dirty="0" smtClean="0"/>
              <a:t/>
            </a:r>
            <a:br>
              <a:rPr lang="en-US" sz="1800" b="1" dirty="0" smtClean="0"/>
            </a:br>
            <a:r>
              <a:rPr lang="en-US" sz="1800" b="1" dirty="0" smtClean="0"/>
              <a:t>		</a:t>
            </a:r>
            <a:endParaRPr lang="en-US" b="1"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rtlCol="0">
            <a:normAutofit fontScale="90000"/>
          </a:bodyPr>
          <a:lstStyle/>
          <a:p>
            <a:pPr eaLnBrk="1" fontAlgn="auto" hangingPunct="1">
              <a:spcAft>
                <a:spcPts val="0"/>
              </a:spcAft>
              <a:defRPr/>
            </a:pPr>
            <a:r>
              <a:rPr lang="en-US" dirty="0" smtClean="0"/>
              <a:t>Main Risk Factors for Youth Violence</a:t>
            </a:r>
            <a:br>
              <a:rPr lang="en-US" dirty="0" smtClean="0"/>
            </a:br>
            <a:endParaRPr lang="en-US" dirty="0"/>
          </a:p>
        </p:txBody>
      </p:sp>
      <p:sp>
        <p:nvSpPr>
          <p:cNvPr id="3" name="Content Placeholder 2"/>
          <p:cNvSpPr>
            <a:spLocks noGrp="1"/>
          </p:cNvSpPr>
          <p:nvPr>
            <p:ph idx="1"/>
          </p:nvPr>
        </p:nvSpPr>
        <p:spPr>
          <a:xfrm>
            <a:off x="304800" y="990600"/>
            <a:ext cx="8534400" cy="5334000"/>
          </a:xfrm>
        </p:spPr>
        <p:txBody>
          <a:bodyPr rtlCol="0">
            <a:normAutofit fontScale="92500" lnSpcReduction="20000"/>
          </a:bodyPr>
          <a:lstStyle/>
          <a:p>
            <a:pPr eaLnBrk="1" fontAlgn="auto" hangingPunct="1">
              <a:spcAft>
                <a:spcPts val="0"/>
              </a:spcAft>
              <a:buFont typeface="Arial" pitchFamily="34" charset="0"/>
              <a:buChar char="•"/>
              <a:defRPr/>
            </a:pPr>
            <a:r>
              <a:rPr lang="en-US" b="1" dirty="0" smtClean="0"/>
              <a:t>Low level of attachment between parents &amp; children</a:t>
            </a:r>
          </a:p>
          <a:p>
            <a:pPr eaLnBrk="1" fontAlgn="auto" hangingPunct="1">
              <a:spcAft>
                <a:spcPts val="0"/>
              </a:spcAft>
              <a:buFont typeface="Arial" pitchFamily="34" charset="0"/>
              <a:buChar char="•"/>
              <a:defRPr/>
            </a:pPr>
            <a:r>
              <a:rPr lang="en-US" dirty="0" smtClean="0"/>
              <a:t>Poor supervision of children by parents </a:t>
            </a:r>
          </a:p>
          <a:p>
            <a:pPr eaLnBrk="1" fontAlgn="auto" hangingPunct="1">
              <a:spcAft>
                <a:spcPts val="0"/>
              </a:spcAft>
              <a:buFont typeface="Arial" pitchFamily="34" charset="0"/>
              <a:buChar char="•"/>
              <a:defRPr/>
            </a:pPr>
            <a:r>
              <a:rPr lang="en-US" dirty="0" smtClean="0"/>
              <a:t>Harsh physical punishment to discipline children</a:t>
            </a:r>
          </a:p>
          <a:p>
            <a:pPr eaLnBrk="1" fontAlgn="auto" hangingPunct="1">
              <a:spcAft>
                <a:spcPts val="0"/>
              </a:spcAft>
              <a:buFont typeface="Arial" pitchFamily="34" charset="0"/>
              <a:buChar char="•"/>
              <a:defRPr/>
            </a:pPr>
            <a:r>
              <a:rPr lang="en-US" dirty="0" smtClean="0"/>
              <a:t>Parental conflict when children are young</a:t>
            </a:r>
          </a:p>
          <a:p>
            <a:pPr eaLnBrk="1" fontAlgn="auto" hangingPunct="1">
              <a:spcAft>
                <a:spcPts val="0"/>
              </a:spcAft>
              <a:buFont typeface="Arial" pitchFamily="34" charset="0"/>
              <a:buChar char="•"/>
              <a:defRPr/>
            </a:pPr>
            <a:r>
              <a:rPr lang="en-US" dirty="0" smtClean="0"/>
              <a:t>Mother who had her first child at an early age</a:t>
            </a:r>
          </a:p>
          <a:p>
            <a:pPr eaLnBrk="1" fontAlgn="auto" hangingPunct="1">
              <a:spcAft>
                <a:spcPts val="0"/>
              </a:spcAft>
              <a:buFont typeface="Arial" pitchFamily="34" charset="0"/>
              <a:buChar char="•"/>
              <a:defRPr/>
            </a:pPr>
            <a:r>
              <a:rPr lang="en-US" dirty="0"/>
              <a:t>P</a:t>
            </a:r>
            <a:r>
              <a:rPr lang="en-US" dirty="0" smtClean="0"/>
              <a:t>arental separation or divorce which children are young</a:t>
            </a:r>
          </a:p>
          <a:p>
            <a:pPr eaLnBrk="1" fontAlgn="auto" hangingPunct="1">
              <a:spcAft>
                <a:spcPts val="0"/>
              </a:spcAft>
              <a:buFont typeface="Arial" pitchFamily="34" charset="0"/>
              <a:buChar char="•"/>
              <a:defRPr/>
            </a:pPr>
            <a:r>
              <a:rPr lang="en-US" dirty="0" smtClean="0"/>
              <a:t>Low level of family cohesion</a:t>
            </a:r>
          </a:p>
          <a:p>
            <a:pPr eaLnBrk="1" fontAlgn="auto" hangingPunct="1">
              <a:spcAft>
                <a:spcPts val="0"/>
              </a:spcAft>
              <a:buFont typeface="Arial" pitchFamily="34" charset="0"/>
              <a:buChar char="•"/>
              <a:defRPr/>
            </a:pPr>
            <a:r>
              <a:rPr lang="en-US" dirty="0" smtClean="0"/>
              <a:t>Low socioeconomic status of the family</a:t>
            </a:r>
            <a:br>
              <a:rPr lang="en-US" dirty="0" smtClean="0"/>
            </a:br>
            <a:r>
              <a:rPr lang="en-US" dirty="0" smtClean="0"/>
              <a:t/>
            </a:r>
            <a:br>
              <a:rPr lang="en-US" dirty="0" smtClean="0"/>
            </a:br>
            <a:r>
              <a:rPr lang="en-US" sz="2100" dirty="0" smtClean="0"/>
              <a:t>(World Health Organization Report)</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0"/>
            <a:ext cx="8229600" cy="914400"/>
          </a:xfrm>
        </p:spPr>
        <p:txBody>
          <a:bodyPr/>
          <a:lstStyle/>
          <a:p>
            <a:pPr eaLnBrk="1" hangingPunct="1"/>
            <a:r>
              <a:rPr lang="en-US" dirty="0" smtClean="0"/>
              <a:t>Crisis in Mental Health in Youth</a:t>
            </a:r>
          </a:p>
        </p:txBody>
      </p:sp>
      <p:sp>
        <p:nvSpPr>
          <p:cNvPr id="3" name="Content Placeholder 2"/>
          <p:cNvSpPr>
            <a:spLocks noGrp="1"/>
          </p:cNvSpPr>
          <p:nvPr>
            <p:ph idx="1"/>
          </p:nvPr>
        </p:nvSpPr>
        <p:spPr>
          <a:xfrm>
            <a:off x="152400" y="1219200"/>
            <a:ext cx="8534400" cy="4525963"/>
          </a:xfrm>
        </p:spPr>
        <p:txBody>
          <a:bodyPr rtlCol="0">
            <a:normAutofit/>
          </a:bodyPr>
          <a:lstStyle/>
          <a:p>
            <a:pPr lvl="1" eaLnBrk="1" fontAlgn="auto" hangingPunct="1">
              <a:spcAft>
                <a:spcPts val="0"/>
              </a:spcAft>
              <a:buFont typeface="Arial" pitchFamily="34" charset="0"/>
              <a:buNone/>
              <a:defRPr/>
            </a:pPr>
            <a:r>
              <a:rPr lang="en-US" b="1" dirty="0" smtClean="0"/>
              <a:t>   </a:t>
            </a:r>
            <a:r>
              <a:rPr lang="en-US" dirty="0" smtClean="0"/>
              <a:t>In </a:t>
            </a:r>
            <a:r>
              <a:rPr lang="en-US" b="1" dirty="0" smtClean="0"/>
              <a:t>the midst of unprecedented material affluence</a:t>
            </a:r>
            <a:r>
              <a:rPr lang="en-US" dirty="0" smtClean="0"/>
              <a:t>, US children experience deteriorating mental and behavioral health such as rising rates of depression, anxiety, attention deficit, conduct disorders, thoughts of suicide, and other serious mental, emotional, and behavioral problems.</a:t>
            </a:r>
          </a:p>
          <a:p>
            <a:pPr lvl="1" eaLnBrk="1" fontAlgn="auto" hangingPunct="1">
              <a:spcAft>
                <a:spcPts val="0"/>
              </a:spcAft>
              <a:buFont typeface="Arial" pitchFamily="34" charset="0"/>
              <a:buNone/>
              <a:defRPr/>
            </a:pPr>
            <a:r>
              <a:rPr lang="en-US" sz="1800" dirty="0" smtClean="0"/>
              <a:t>	</a:t>
            </a:r>
            <a:br>
              <a:rPr lang="en-US" sz="1800" dirty="0" smtClean="0"/>
            </a:br>
            <a:r>
              <a:rPr lang="en-US" sz="1800" dirty="0" smtClean="0"/>
              <a:t>(Commission for Children at Risk, a panel of 33 leading children’s doctors, neuroscientists, research scholars, and youth service professionals)</a:t>
            </a:r>
          </a:p>
          <a:p>
            <a:pPr lvl="1" eaLnBrk="1" fontAlgn="auto" hangingPunct="1">
              <a:lnSpc>
                <a:spcPct val="140000"/>
              </a:lnSpc>
              <a:spcAft>
                <a:spcPts val="0"/>
              </a:spcAft>
              <a:buFont typeface="Arial" pitchFamily="34" charset="0"/>
              <a:buChar char="–"/>
              <a:defRPr/>
            </a:pPr>
            <a:endParaRPr lang="en-US" sz="2400" i="1" dirty="0"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cstate="print">
            <a:lum bright="-26000" contrast="38000"/>
          </a:blip>
          <a:srcRect/>
          <a:stretch>
            <a:fillRect/>
          </a:stretch>
        </p:blipFill>
        <p:spPr bwMode="auto">
          <a:xfrm>
            <a:off x="228600" y="2362200"/>
            <a:ext cx="4300176" cy="3957638"/>
          </a:xfrm>
          <a:prstGeom prst="rect">
            <a:avLst/>
          </a:prstGeom>
          <a:noFill/>
          <a:ln w="31750">
            <a:solidFill>
              <a:srgbClr val="00FFFF"/>
            </a:solidFill>
            <a:miter lim="800000"/>
            <a:headEnd/>
            <a:tailEnd/>
          </a:ln>
        </p:spPr>
      </p:pic>
      <p:sp>
        <p:nvSpPr>
          <p:cNvPr id="27651" name="Text Box 3"/>
          <p:cNvSpPr txBox="1">
            <a:spLocks noChangeArrowheads="1"/>
          </p:cNvSpPr>
          <p:nvPr/>
        </p:nvSpPr>
        <p:spPr bwMode="auto">
          <a:xfrm>
            <a:off x="838200" y="381000"/>
            <a:ext cx="8077200" cy="523220"/>
          </a:xfrm>
          <a:prstGeom prst="rect">
            <a:avLst/>
          </a:prstGeom>
          <a:noFill/>
          <a:ln w="9525">
            <a:noFill/>
            <a:miter lim="800000"/>
            <a:headEnd/>
            <a:tailEnd/>
          </a:ln>
          <a:effectLst/>
        </p:spPr>
        <p:txBody>
          <a:bodyPr>
            <a:spAutoFit/>
          </a:bodyPr>
          <a:lstStyle/>
          <a:p>
            <a:pPr algn="ctr">
              <a:spcBef>
                <a:spcPct val="50000"/>
              </a:spcBef>
              <a:defRPr/>
            </a:pPr>
            <a:endParaRPr lang="en-US" sz="2800" dirty="0">
              <a:latin typeface="Myriad Pro" pitchFamily="1" charset="0"/>
              <a:ea typeface="Osaka" pitchFamily="1" charset="-128"/>
            </a:endParaRPr>
          </a:p>
        </p:txBody>
      </p:sp>
      <p:sp>
        <p:nvSpPr>
          <p:cNvPr id="27652" name="Text Box 4"/>
          <p:cNvSpPr txBox="1">
            <a:spLocks noChangeArrowheads="1"/>
          </p:cNvSpPr>
          <p:nvPr/>
        </p:nvSpPr>
        <p:spPr bwMode="auto">
          <a:xfrm>
            <a:off x="609600" y="5486400"/>
            <a:ext cx="7924800" cy="369332"/>
          </a:xfrm>
          <a:prstGeom prst="rect">
            <a:avLst/>
          </a:prstGeom>
          <a:noFill/>
          <a:ln w="9525">
            <a:noFill/>
            <a:miter lim="800000"/>
            <a:headEnd/>
            <a:tailEnd/>
          </a:ln>
          <a:effectLst/>
        </p:spPr>
        <p:txBody>
          <a:bodyPr>
            <a:spAutoFit/>
          </a:bodyPr>
          <a:lstStyle/>
          <a:p>
            <a:pPr algn="ctr">
              <a:spcBef>
                <a:spcPct val="50000"/>
              </a:spcBef>
              <a:defRPr/>
            </a:pPr>
            <a:endParaRPr lang="en-US" dirty="0">
              <a:latin typeface="Myriad Pro" pitchFamily="1" charset="0"/>
              <a:ea typeface="Osaka" pitchFamily="1" charset="-128"/>
            </a:endParaRPr>
          </a:p>
        </p:txBody>
      </p:sp>
      <p:pic>
        <p:nvPicPr>
          <p:cNvPr id="5" name="Picture 8" descr="teen couple hug-v2.tif                                         000CDE02                               C3E30C5D:"/>
          <p:cNvPicPr>
            <a:picLocks noChangeAspect="1" noChangeArrowheads="1"/>
          </p:cNvPicPr>
          <p:nvPr/>
        </p:nvPicPr>
        <p:blipFill>
          <a:blip r:embed="rId4" cstate="print"/>
          <a:srcRect/>
          <a:stretch>
            <a:fillRect/>
          </a:stretch>
        </p:blipFill>
        <p:spPr bwMode="auto">
          <a:xfrm>
            <a:off x="4876800" y="2286000"/>
            <a:ext cx="3998310" cy="4191000"/>
          </a:xfrm>
          <a:prstGeom prst="rect">
            <a:avLst/>
          </a:prstGeom>
          <a:noFill/>
          <a:ln w="9525">
            <a:noFill/>
            <a:miter lim="800000"/>
            <a:headEnd/>
            <a:tailEnd/>
          </a:ln>
        </p:spPr>
      </p:pic>
      <p:sp>
        <p:nvSpPr>
          <p:cNvPr id="6" name="Title 5"/>
          <p:cNvSpPr>
            <a:spLocks noGrp="1"/>
          </p:cNvSpPr>
          <p:nvPr>
            <p:ph type="title"/>
          </p:nvPr>
        </p:nvSpPr>
        <p:spPr>
          <a:xfrm>
            <a:off x="0" y="228600"/>
            <a:ext cx="9144000" cy="1143000"/>
          </a:xfrm>
        </p:spPr>
        <p:txBody>
          <a:bodyPr>
            <a:normAutofit fontScale="90000"/>
          </a:bodyPr>
          <a:lstStyle/>
          <a:p>
            <a:r>
              <a:rPr lang="en-US" dirty="0" smtClean="0"/>
              <a:t>Sexualization of the Media </a:t>
            </a:r>
            <a:r>
              <a:rPr lang="en-US" dirty="0" smtClean="0"/>
              <a:t>Portray Men as </a:t>
            </a:r>
            <a:r>
              <a:rPr lang="en-US" dirty="0" smtClean="0"/>
              <a:t>Sex Driven </a:t>
            </a:r>
            <a:r>
              <a:rPr lang="en-US" dirty="0" smtClean="0"/>
              <a:t>and Women as Sex Objects</a:t>
            </a:r>
            <a:endParaRPr lang="en-US" dirty="0"/>
          </a:p>
        </p:txBody>
      </p:sp>
    </p:spTree>
  </p:cSld>
  <p:clrMapOvr>
    <a:masterClrMapping/>
  </p:clrMapOvr>
  <p:transition advTm="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27651"/>
                                        </p:tgtEl>
                                        <p:attrNameLst>
                                          <p:attrName>style.visibility</p:attrName>
                                        </p:attrNameLst>
                                      </p:cBhvr>
                                      <p:to>
                                        <p:strVal val="visible"/>
                                      </p:to>
                                    </p:set>
                                    <p:anim calcmode="lin" valueType="num">
                                      <p:cBhvr additive="base">
                                        <p:cTn id="7" dur="500" fill="hold"/>
                                        <p:tgtEl>
                                          <p:spTgt spid="27651"/>
                                        </p:tgtEl>
                                        <p:attrNameLst>
                                          <p:attrName>ppt_x</p:attrName>
                                        </p:attrNameLst>
                                      </p:cBhvr>
                                      <p:tavLst>
                                        <p:tav tm="0">
                                          <p:val>
                                            <p:strVal val="0-#ppt_w/2"/>
                                          </p:val>
                                        </p:tav>
                                        <p:tav tm="100000">
                                          <p:val>
                                            <p:strVal val="#ppt_x"/>
                                          </p:val>
                                        </p:tav>
                                      </p:tavLst>
                                    </p:anim>
                                    <p:anim calcmode="lin" valueType="num">
                                      <p:cBhvr additive="base">
                                        <p:cTn id="8" dur="500" fill="hold"/>
                                        <p:tgtEl>
                                          <p:spTgt spid="2765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nodePh="1">
                                  <p:stCondLst>
                                    <p:cond delay="0"/>
                                  </p:stCondLst>
                                  <p:endCondLst>
                                    <p:cond evt="begin" delay="0">
                                      <p:tn val="11"/>
                                    </p:cond>
                                  </p:endCondLst>
                                  <p:childTnLst>
                                    <p:set>
                                      <p:cBhvr>
                                        <p:cTn id="12" dur="1" fill="hold">
                                          <p:stCondLst>
                                            <p:cond delay="0"/>
                                          </p:stCondLst>
                                        </p:cTn>
                                        <p:tgtEl>
                                          <p:spTgt spid="27652"/>
                                        </p:tgtEl>
                                        <p:attrNameLst>
                                          <p:attrName>style.visibility</p:attrName>
                                        </p:attrNameLst>
                                      </p:cBhvr>
                                      <p:to>
                                        <p:strVal val="visible"/>
                                      </p:to>
                                    </p:set>
                                    <p:anim calcmode="lin" valueType="num">
                                      <p:cBhvr additive="base">
                                        <p:cTn id="13" dur="500" fill="hold"/>
                                        <p:tgtEl>
                                          <p:spTgt spid="27652"/>
                                        </p:tgtEl>
                                        <p:attrNameLst>
                                          <p:attrName>ppt_x</p:attrName>
                                        </p:attrNameLst>
                                      </p:cBhvr>
                                      <p:tavLst>
                                        <p:tav tm="0">
                                          <p:val>
                                            <p:strVal val="0-#ppt_w/2"/>
                                          </p:val>
                                        </p:tav>
                                        <p:tav tm="100000">
                                          <p:val>
                                            <p:strVal val="#ppt_x"/>
                                          </p:val>
                                        </p:tav>
                                      </p:tavLst>
                                    </p:anim>
                                    <p:anim calcmode="lin" valueType="num">
                                      <p:cBhvr additive="base">
                                        <p:cTn id="14" dur="500" fill="hold"/>
                                        <p:tgtEl>
                                          <p:spTgt spid="276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autoUpdateAnimBg="0"/>
      <p:bldP spid="27652"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1143000"/>
          </a:xfrm>
        </p:spPr>
        <p:txBody>
          <a:bodyPr>
            <a:normAutofit fontScale="90000"/>
          </a:bodyPr>
          <a:lstStyle/>
          <a:p>
            <a:r>
              <a:rPr lang="en-US" dirty="0" smtClean="0"/>
              <a:t>Teens Report Higher Frequency of Sex and “Sex for Fun.”</a:t>
            </a:r>
            <a:endParaRPr lang="en-US" dirty="0"/>
          </a:p>
        </p:txBody>
      </p:sp>
      <p:sp>
        <p:nvSpPr>
          <p:cNvPr id="3" name="Content Placeholder 2"/>
          <p:cNvSpPr>
            <a:spLocks noGrp="1"/>
          </p:cNvSpPr>
          <p:nvPr>
            <p:ph idx="1"/>
          </p:nvPr>
        </p:nvSpPr>
        <p:spPr>
          <a:xfrm>
            <a:off x="228600" y="1600200"/>
            <a:ext cx="8610600" cy="4525963"/>
          </a:xfrm>
        </p:spPr>
        <p:txBody>
          <a:bodyPr/>
          <a:lstStyle/>
          <a:p>
            <a:pPr>
              <a:buNone/>
            </a:pPr>
            <a:r>
              <a:rPr lang="en-US" dirty="0" smtClean="0"/>
              <a:t>    In Sweden, 55% of 17-year-olds reported having experienced vaginal intercourse and stated that, “Neither being in love, nor having a steady partner, was a prerequisite for having sex.”</a:t>
            </a:r>
          </a:p>
          <a:p>
            <a:pPr>
              <a:buNone/>
            </a:pPr>
            <a:r>
              <a:rPr lang="en-US" sz="2400" dirty="0" smtClean="0"/>
              <a:t>	</a:t>
            </a:r>
            <a:r>
              <a:rPr lang="en-US" sz="1800" dirty="0" smtClean="0"/>
              <a:t>(Adolescent Sexual Health in Sweden, </a:t>
            </a:r>
            <a:r>
              <a:rPr lang="en-US" sz="1800" i="1" dirty="0" smtClean="0"/>
              <a:t>Sex </a:t>
            </a:r>
            <a:r>
              <a:rPr lang="en-US" sz="1800" i="1" dirty="0" err="1" smtClean="0"/>
              <a:t>Transm</a:t>
            </a:r>
            <a:r>
              <a:rPr lang="en-US" sz="1800" i="1" dirty="0" smtClean="0"/>
              <a:t> Infect, </a:t>
            </a:r>
            <a:r>
              <a:rPr lang="en-US" sz="1800" dirty="0" smtClean="0"/>
              <a:t>2002)</a:t>
            </a:r>
            <a:endParaRPr lang="en-US" sz="1800" dirty="0"/>
          </a:p>
        </p:txBody>
      </p:sp>
      <p:pic>
        <p:nvPicPr>
          <p:cNvPr id="4" name="Picture 3" descr="drunkTeensparty.jpg"/>
          <p:cNvPicPr>
            <a:picLocks noChangeAspect="1"/>
          </p:cNvPicPr>
          <p:nvPr/>
        </p:nvPicPr>
        <p:blipFill>
          <a:blip r:embed="rId3" cstate="print"/>
          <a:stretch>
            <a:fillRect/>
          </a:stretch>
        </p:blipFill>
        <p:spPr>
          <a:xfrm>
            <a:off x="5566475" y="4145759"/>
            <a:ext cx="3276600" cy="2712241"/>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28600"/>
            <a:ext cx="8229600" cy="1143000"/>
          </a:xfrm>
        </p:spPr>
        <p:txBody>
          <a:bodyPr>
            <a:normAutofit fontScale="90000"/>
          </a:bodyPr>
          <a:lstStyle/>
          <a:p>
            <a:r>
              <a:rPr lang="en-US" dirty="0" smtClean="0"/>
              <a:t>Recreational Sex and Sexually-Transmitted Diseases (STDs)  </a:t>
            </a:r>
            <a:endParaRPr lang="en-US" dirty="0"/>
          </a:p>
        </p:txBody>
      </p:sp>
      <p:sp>
        <p:nvSpPr>
          <p:cNvPr id="6" name="Content Placeholder 5"/>
          <p:cNvSpPr>
            <a:spLocks noGrp="1"/>
          </p:cNvSpPr>
          <p:nvPr>
            <p:ph idx="1"/>
          </p:nvPr>
        </p:nvSpPr>
        <p:spPr/>
        <p:txBody>
          <a:bodyPr>
            <a:normAutofit lnSpcReduction="10000"/>
          </a:bodyPr>
          <a:lstStyle/>
          <a:p>
            <a:r>
              <a:rPr lang="en-US" dirty="0" smtClean="0"/>
              <a:t>US Centers for Disease Control experts admit that STDs are out-of-control -- with more than 100 million people having a sexually transmitted disease at any given time; </a:t>
            </a:r>
          </a:p>
          <a:p>
            <a:r>
              <a:rPr lang="en-US" dirty="0" smtClean="0"/>
              <a:t>20 million cases of STDs are reported each year, especially in those 15-25 years old. </a:t>
            </a:r>
          </a:p>
          <a:p>
            <a:r>
              <a:rPr lang="en-US" dirty="0" smtClean="0"/>
              <a:t>Every 20 million cases cost the American health care system an additional $16 billion in direct medical costs. </a:t>
            </a:r>
            <a:endParaRPr lang="en-US" dirty="0"/>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2057400"/>
          </a:xfrm>
        </p:spPr>
        <p:txBody>
          <a:bodyPr>
            <a:normAutofit/>
          </a:bodyPr>
          <a:lstStyle/>
          <a:p>
            <a:r>
              <a:rPr lang="en-US" dirty="0" smtClean="0"/>
              <a:t>Should We </a:t>
            </a:r>
            <a:r>
              <a:rPr lang="en-US" dirty="0"/>
              <a:t>G</a:t>
            </a:r>
            <a:r>
              <a:rPr lang="en-US" dirty="0" smtClean="0"/>
              <a:t>ive up </a:t>
            </a:r>
            <a:r>
              <a:rPr lang="en-US" dirty="0" smtClean="0"/>
              <a:t>on</a:t>
            </a:r>
            <a:br>
              <a:rPr lang="en-US" dirty="0" smtClean="0"/>
            </a:br>
            <a:r>
              <a:rPr lang="en-US" dirty="0" smtClean="0"/>
              <a:t> </a:t>
            </a:r>
            <a:r>
              <a:rPr lang="en-US" dirty="0" smtClean="0"/>
              <a:t>Marriage and </a:t>
            </a:r>
            <a:r>
              <a:rPr lang="en-US" dirty="0" smtClean="0"/>
              <a:t>the Family?</a:t>
            </a:r>
            <a:endParaRPr lang="en-US" dirty="0"/>
          </a:p>
        </p:txBody>
      </p:sp>
      <p:pic>
        <p:nvPicPr>
          <p:cNvPr id="4" name="Content Placeholder 3" descr="Babybathwater.jpg"/>
          <p:cNvPicPr>
            <a:picLocks noGrp="1" noChangeAspect="1"/>
          </p:cNvPicPr>
          <p:nvPr>
            <p:ph sz="half" idx="1"/>
          </p:nvPr>
        </p:nvPicPr>
        <p:blipFill>
          <a:blip r:embed="rId3" cstate="print"/>
          <a:stretch>
            <a:fillRect/>
          </a:stretch>
        </p:blipFill>
        <p:spPr>
          <a:xfrm>
            <a:off x="304800" y="1828800"/>
            <a:ext cx="3552479" cy="5029199"/>
          </a:xfrm>
        </p:spPr>
      </p:pic>
      <p:sp>
        <p:nvSpPr>
          <p:cNvPr id="5" name="Content Placeholder 4"/>
          <p:cNvSpPr>
            <a:spLocks noGrp="1"/>
          </p:cNvSpPr>
          <p:nvPr>
            <p:ph sz="half" idx="2"/>
          </p:nvPr>
        </p:nvSpPr>
        <p:spPr>
          <a:xfrm>
            <a:off x="4572000" y="2133600"/>
            <a:ext cx="4724400" cy="4068763"/>
          </a:xfrm>
        </p:spPr>
        <p:txBody>
          <a:bodyPr/>
          <a:lstStyle/>
          <a:p>
            <a:endParaRPr lang="en-US" b="1" dirty="0" smtClean="0"/>
          </a:p>
          <a:p>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9438"/>
            <a:ext cx="8229600" cy="868362"/>
          </a:xfrm>
        </p:spPr>
        <p:txBody>
          <a:bodyPr>
            <a:normAutofit fontScale="90000"/>
          </a:bodyPr>
          <a:lstStyle/>
          <a:p>
            <a:r>
              <a:rPr lang="en-US" dirty="0" smtClean="0"/>
              <a:t>What Can </a:t>
            </a:r>
            <a:r>
              <a:rPr lang="en-US" dirty="0"/>
              <a:t>W</a:t>
            </a:r>
            <a:r>
              <a:rPr lang="en-US" dirty="0" smtClean="0"/>
              <a:t>e </a:t>
            </a:r>
            <a:r>
              <a:rPr lang="en-US" dirty="0"/>
              <a:t>D</a:t>
            </a:r>
            <a:r>
              <a:rPr lang="en-US" dirty="0" smtClean="0"/>
              <a:t>o to Strengthen Marriage and the Family?</a:t>
            </a:r>
            <a:br>
              <a:rPr lang="en-US" dirty="0" smtClean="0"/>
            </a:br>
            <a:endParaRPr lang="en-US" sz="3200" dirty="0"/>
          </a:p>
        </p:txBody>
      </p:sp>
      <p:sp>
        <p:nvSpPr>
          <p:cNvPr id="3" name="Content Placeholder 2"/>
          <p:cNvSpPr>
            <a:spLocks noGrp="1"/>
          </p:cNvSpPr>
          <p:nvPr>
            <p:ph idx="1"/>
          </p:nvPr>
        </p:nvSpPr>
        <p:spPr>
          <a:xfrm>
            <a:off x="228600" y="1493837"/>
            <a:ext cx="8763000" cy="4906963"/>
          </a:xfrm>
        </p:spPr>
        <p:txBody>
          <a:bodyPr>
            <a:normAutofit fontScale="85000" lnSpcReduction="20000"/>
          </a:bodyPr>
          <a:lstStyle/>
          <a:p>
            <a:pPr>
              <a:lnSpc>
                <a:spcPct val="120000"/>
              </a:lnSpc>
            </a:pPr>
            <a:r>
              <a:rPr lang="en-US" sz="2800" dirty="0" smtClean="0"/>
              <a:t>Clarify the purpose of marriage, family and life.</a:t>
            </a:r>
          </a:p>
          <a:p>
            <a:pPr>
              <a:lnSpc>
                <a:spcPct val="120000"/>
              </a:lnSpc>
            </a:pPr>
            <a:r>
              <a:rPr lang="en-US" sz="2800" dirty="0" smtClean="0"/>
              <a:t> Promote a marriage- and family-oriented culture, media and social policies</a:t>
            </a:r>
            <a:r>
              <a:rPr lang="en-US" sz="2800" dirty="0"/>
              <a:t>;</a:t>
            </a:r>
            <a:r>
              <a:rPr lang="en-US" sz="2800" dirty="0" smtClean="0"/>
              <a:t> respect for religious values</a:t>
            </a:r>
            <a:r>
              <a:rPr lang="en-US" sz="2800" dirty="0"/>
              <a:t>;</a:t>
            </a:r>
            <a:r>
              <a:rPr lang="en-US" sz="2800" dirty="0" smtClean="0"/>
              <a:t> and religious communities that support and educate about marriage.</a:t>
            </a:r>
          </a:p>
          <a:p>
            <a:pPr>
              <a:lnSpc>
                <a:spcPct val="120000"/>
              </a:lnSpc>
            </a:pPr>
            <a:r>
              <a:rPr lang="en-US" sz="2800" dirty="0" smtClean="0"/>
              <a:t>Replace sexualizing sex education with relationship and character education for youth, as much as possible taught by or including the parents.</a:t>
            </a:r>
          </a:p>
          <a:p>
            <a:pPr>
              <a:lnSpc>
                <a:spcPct val="120000"/>
              </a:lnSpc>
            </a:pPr>
            <a:r>
              <a:rPr lang="en-US" sz="2800" dirty="0" smtClean="0"/>
              <a:t>Offer premarital education and marital education, mentoring for couples, parenting education, and support for single and divorced parents.</a:t>
            </a:r>
          </a:p>
          <a:p>
            <a:pPr>
              <a:lnSpc>
                <a:spcPct val="120000"/>
              </a:lnSpc>
            </a:pPr>
            <a:r>
              <a:rPr lang="en-US" sz="2800" dirty="0" smtClean="0"/>
              <a:t>Improve our own relationships by being intentional, be a better spouse/parent/child, and focus on what is most valuable. </a:t>
            </a:r>
            <a:endParaRPr lang="en-US" sz="28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asianexpecting.jpg"/>
          <p:cNvPicPr>
            <a:picLocks noGrp="1" noChangeAspect="1"/>
          </p:cNvPicPr>
          <p:nvPr>
            <p:ph idx="1"/>
          </p:nvPr>
        </p:nvPicPr>
        <p:blipFill>
          <a:blip r:embed="rId3" cstate="print"/>
          <a:srcRect l="12565" t="12452"/>
          <a:stretch>
            <a:fillRect/>
          </a:stretch>
        </p:blipFill>
        <p:spPr>
          <a:xfrm>
            <a:off x="0" y="0"/>
            <a:ext cx="2651395" cy="3962400"/>
          </a:xfrm>
        </p:spPr>
      </p:pic>
      <p:pic>
        <p:nvPicPr>
          <p:cNvPr id="6" name="Picture 5" descr="Older-happy-couple.jpg"/>
          <p:cNvPicPr>
            <a:picLocks noChangeAspect="1"/>
          </p:cNvPicPr>
          <p:nvPr/>
        </p:nvPicPr>
        <p:blipFill>
          <a:blip r:embed="rId4" cstate="print"/>
          <a:srcRect r="1626" b="11628"/>
          <a:stretch>
            <a:fillRect/>
          </a:stretch>
        </p:blipFill>
        <p:spPr>
          <a:xfrm>
            <a:off x="6172200" y="0"/>
            <a:ext cx="2819400" cy="3158836"/>
          </a:xfrm>
          <a:prstGeom prst="rect">
            <a:avLst/>
          </a:prstGeom>
        </p:spPr>
      </p:pic>
      <p:pic>
        <p:nvPicPr>
          <p:cNvPr id="7" name="Picture 6" descr="indian-couple.jpg"/>
          <p:cNvPicPr>
            <a:picLocks noChangeAspect="1"/>
          </p:cNvPicPr>
          <p:nvPr/>
        </p:nvPicPr>
        <p:blipFill>
          <a:blip r:embed="rId5" cstate="print"/>
          <a:srcRect t="3800" r="14187" b="25891"/>
          <a:stretch>
            <a:fillRect/>
          </a:stretch>
        </p:blipFill>
        <p:spPr>
          <a:xfrm>
            <a:off x="1905000" y="2743200"/>
            <a:ext cx="2514600" cy="2895600"/>
          </a:xfrm>
          <a:prstGeom prst="rect">
            <a:avLst/>
          </a:prstGeom>
        </p:spPr>
      </p:pic>
      <p:pic>
        <p:nvPicPr>
          <p:cNvPr id="9" name="Picture 8" descr="happy-black-family-enjoying-free-day.jpg"/>
          <p:cNvPicPr>
            <a:picLocks noChangeAspect="1"/>
          </p:cNvPicPr>
          <p:nvPr/>
        </p:nvPicPr>
        <p:blipFill>
          <a:blip r:embed="rId6" cstate="print"/>
          <a:srcRect t="2023" r="10874" b="2893"/>
          <a:stretch>
            <a:fillRect/>
          </a:stretch>
        </p:blipFill>
        <p:spPr>
          <a:xfrm>
            <a:off x="4267200" y="3276600"/>
            <a:ext cx="5029200" cy="3581400"/>
          </a:xfrm>
          <a:prstGeom prst="rect">
            <a:avLst/>
          </a:prstGeom>
        </p:spPr>
      </p:pic>
      <p:pic>
        <p:nvPicPr>
          <p:cNvPr id="10" name="Picture 9" descr="africanFamily.jpg"/>
          <p:cNvPicPr>
            <a:picLocks noChangeAspect="1"/>
          </p:cNvPicPr>
          <p:nvPr/>
        </p:nvPicPr>
        <p:blipFill>
          <a:blip r:embed="rId7" cstate="print"/>
          <a:stretch>
            <a:fillRect/>
          </a:stretch>
        </p:blipFill>
        <p:spPr>
          <a:xfrm>
            <a:off x="2667000" y="1"/>
            <a:ext cx="3505199" cy="3084442"/>
          </a:xfrm>
          <a:prstGeom prst="rect">
            <a:avLst/>
          </a:prstGeom>
        </p:spPr>
      </p:pic>
      <p:pic>
        <p:nvPicPr>
          <p:cNvPr id="8" name="Picture 7" descr="interracial_couple.jpeg"/>
          <p:cNvPicPr>
            <a:picLocks noChangeAspect="1"/>
          </p:cNvPicPr>
          <p:nvPr/>
        </p:nvPicPr>
        <p:blipFill>
          <a:blip r:embed="rId8" cstate="print"/>
          <a:stretch>
            <a:fillRect/>
          </a:stretch>
        </p:blipFill>
        <p:spPr>
          <a:xfrm>
            <a:off x="0" y="4660979"/>
            <a:ext cx="2927350" cy="219702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sz="4000" dirty="0" smtClean="0"/>
              <a:t>Marginalization of the Family</a:t>
            </a:r>
            <a:endParaRPr lang="en-US" sz="4000" dirty="0"/>
          </a:p>
        </p:txBody>
      </p:sp>
      <p:sp>
        <p:nvSpPr>
          <p:cNvPr id="3" name="Content Placeholder 2"/>
          <p:cNvSpPr>
            <a:spLocks noGrp="1"/>
          </p:cNvSpPr>
          <p:nvPr>
            <p:ph idx="1"/>
          </p:nvPr>
        </p:nvSpPr>
        <p:spPr>
          <a:xfrm>
            <a:off x="457200" y="960437"/>
            <a:ext cx="8229600" cy="4525963"/>
          </a:xfrm>
        </p:spPr>
        <p:txBody>
          <a:bodyPr>
            <a:normAutofit/>
          </a:bodyPr>
          <a:lstStyle/>
          <a:p>
            <a:pPr>
              <a:buNone/>
            </a:pPr>
            <a:r>
              <a:rPr lang="en-US" dirty="0" smtClean="0"/>
              <a:t>Little mention of the family in: </a:t>
            </a:r>
          </a:p>
          <a:p>
            <a:r>
              <a:rPr lang="en-US" dirty="0" smtClean="0"/>
              <a:t>Millennium Development Goals</a:t>
            </a:r>
          </a:p>
          <a:p>
            <a:r>
              <a:rPr lang="en-US" dirty="0" smtClean="0"/>
              <a:t>Discussion of Sustainable Development Goals</a:t>
            </a:r>
            <a:endParaRPr lang="en-US" dirty="0"/>
          </a:p>
          <a:p>
            <a:r>
              <a:rPr lang="en-US" dirty="0" smtClean="0"/>
              <a:t>Analyses of poverty</a:t>
            </a:r>
          </a:p>
          <a:p>
            <a:r>
              <a:rPr lang="en-US" dirty="0" smtClean="0"/>
              <a:t>Analyses of extremism</a:t>
            </a:r>
          </a:p>
          <a:p>
            <a:r>
              <a:rPr lang="en-US" dirty="0" smtClean="0"/>
              <a:t>Analyses of tribalism and ethnocentrism</a:t>
            </a:r>
          </a:p>
          <a:p>
            <a:r>
              <a:rPr lang="en-US" dirty="0" smtClean="0"/>
              <a:t>Discussion of the empowerment of women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98438"/>
            <a:ext cx="8686800" cy="563562"/>
          </a:xfrm>
        </p:spPr>
        <p:txBody>
          <a:bodyPr>
            <a:normAutofit fontScale="90000"/>
          </a:bodyPr>
          <a:lstStyle/>
          <a:p>
            <a:r>
              <a:rPr lang="en-US" dirty="0" smtClean="0"/>
              <a:t>Marginalization of the Family</a:t>
            </a:r>
            <a:endParaRPr lang="en-US" dirty="0"/>
          </a:p>
        </p:txBody>
      </p:sp>
      <p:sp>
        <p:nvSpPr>
          <p:cNvPr id="3" name="Content Placeholder 2"/>
          <p:cNvSpPr>
            <a:spLocks noGrp="1"/>
          </p:cNvSpPr>
          <p:nvPr>
            <p:ph idx="1"/>
          </p:nvPr>
        </p:nvSpPr>
        <p:spPr>
          <a:xfrm>
            <a:off x="152400" y="960437"/>
            <a:ext cx="8991600" cy="4754563"/>
          </a:xfrm>
        </p:spPr>
        <p:txBody>
          <a:bodyPr>
            <a:normAutofit fontScale="92500"/>
          </a:bodyPr>
          <a:lstStyle/>
          <a:p>
            <a:pPr marL="0" indent="0">
              <a:buNone/>
            </a:pPr>
            <a:r>
              <a:rPr lang="en-US" dirty="0" smtClean="0"/>
              <a:t>Greater emphasis on:</a:t>
            </a:r>
          </a:p>
          <a:p>
            <a:r>
              <a:rPr lang="en-US" dirty="0" smtClean="0"/>
              <a:t>Sexual activity without reference to the family</a:t>
            </a:r>
            <a:endParaRPr lang="en-US" dirty="0"/>
          </a:p>
          <a:p>
            <a:r>
              <a:rPr lang="en-US" dirty="0" smtClean="0"/>
              <a:t>Protecting and empowering non-traditional sexual practices</a:t>
            </a:r>
          </a:p>
          <a:p>
            <a:r>
              <a:rPr lang="en-US" dirty="0" smtClean="0"/>
              <a:t>Rejection of a bi-polar view of gender, gender roles</a:t>
            </a:r>
            <a:br>
              <a:rPr lang="en-US" dirty="0" smtClean="0"/>
            </a:br>
            <a:r>
              <a:rPr lang="en-US" dirty="0" smtClean="0"/>
              <a:t>what is best for children</a:t>
            </a:r>
          </a:p>
          <a:p>
            <a:r>
              <a:rPr lang="en-US" dirty="0" smtClean="0"/>
              <a:t>Experimenting with new sexual and child-rearing approaches</a:t>
            </a:r>
          </a:p>
          <a:p>
            <a:r>
              <a:rPr lang="en-US" b="1" dirty="0" smtClean="0"/>
              <a:t>Redefining love, sex, marriage and </a:t>
            </a:r>
            <a:r>
              <a:rPr lang="en-US" b="1" dirty="0" smtClean="0"/>
              <a:t>human potential</a:t>
            </a:r>
            <a:endParaRPr lang="en-US"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0.gstatic.com/images?q=tbn:ANd9GcRvvi-PdC-sQWCKMw4clAYzeT9WZEJp7i9CI-lAks8-rInys0gDdA"/>
          <p:cNvPicPr>
            <a:picLocks noChangeAspect="1" noChangeArrowheads="1"/>
          </p:cNvPicPr>
          <p:nvPr/>
        </p:nvPicPr>
        <p:blipFill>
          <a:blip r:embed="rId3" cstate="print"/>
          <a:srcRect/>
          <a:stretch>
            <a:fillRect/>
          </a:stretch>
        </p:blipFill>
        <p:spPr bwMode="auto">
          <a:xfrm>
            <a:off x="1421091" y="990600"/>
            <a:ext cx="6351309" cy="4757353"/>
          </a:xfrm>
          <a:prstGeom prst="rect">
            <a:avLst/>
          </a:prstGeom>
          <a:noFill/>
        </p:spPr>
      </p:pic>
      <p:sp>
        <p:nvSpPr>
          <p:cNvPr id="3" name="Title 2"/>
          <p:cNvSpPr>
            <a:spLocks noGrp="1"/>
          </p:cNvSpPr>
          <p:nvPr>
            <p:ph type="title"/>
          </p:nvPr>
        </p:nvSpPr>
        <p:spPr>
          <a:xfrm>
            <a:off x="228600" y="-76200"/>
            <a:ext cx="8686800" cy="1143000"/>
          </a:xfrm>
        </p:spPr>
        <p:txBody>
          <a:bodyPr>
            <a:normAutofit/>
          </a:bodyPr>
          <a:lstStyle/>
          <a:p>
            <a:r>
              <a:rPr lang="en-US" sz="4000" dirty="0" smtClean="0"/>
              <a:t>What is Our Purpose and Potential?</a:t>
            </a:r>
            <a:endParaRPr lang="en-US" sz="4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dirty="0" smtClean="0"/>
              <a:t>Which Best Help Us Fulfill Our Potential and Happiness and Contribute to World Peace?</a:t>
            </a:r>
            <a:endParaRPr lang="en-US" dirty="0"/>
          </a:p>
        </p:txBody>
      </p:sp>
      <p:sp>
        <p:nvSpPr>
          <p:cNvPr id="3" name="Content Placeholder 2"/>
          <p:cNvSpPr>
            <a:spLocks noGrp="1"/>
          </p:cNvSpPr>
          <p:nvPr>
            <p:ph idx="1"/>
          </p:nvPr>
        </p:nvSpPr>
        <p:spPr>
          <a:xfrm>
            <a:off x="488197" y="2133600"/>
            <a:ext cx="8229600" cy="4221163"/>
          </a:xfrm>
        </p:spPr>
        <p:txBody>
          <a:bodyPr/>
          <a:lstStyle/>
          <a:p>
            <a:r>
              <a:rPr lang="en-US" dirty="0" smtClean="0"/>
              <a:t>Values centered on the </a:t>
            </a:r>
            <a:r>
              <a:rPr lang="en-US" dirty="0"/>
              <a:t>i</a:t>
            </a:r>
            <a:r>
              <a:rPr lang="en-US" dirty="0" smtClean="0"/>
              <a:t>ndividual? </a:t>
            </a:r>
          </a:p>
          <a:p>
            <a:r>
              <a:rPr lang="en-US" dirty="0" smtClean="0"/>
              <a:t>Values centered on the </a:t>
            </a:r>
            <a:r>
              <a:rPr lang="en-US" dirty="0"/>
              <a:t>f</a:t>
            </a:r>
            <a:r>
              <a:rPr lang="en-US" dirty="0" smtClean="0"/>
              <a:t>amily? </a:t>
            </a:r>
            <a:endParaRPr lang="en-US" dirty="0"/>
          </a:p>
        </p:txBody>
      </p:sp>
      <p:pic>
        <p:nvPicPr>
          <p:cNvPr id="4" name="Picture 3" descr="selfish.png"/>
          <p:cNvPicPr>
            <a:picLocks noChangeAspect="1"/>
          </p:cNvPicPr>
          <p:nvPr/>
        </p:nvPicPr>
        <p:blipFill>
          <a:blip r:embed="rId3" cstate="print"/>
          <a:stretch>
            <a:fillRect/>
          </a:stretch>
        </p:blipFill>
        <p:spPr>
          <a:xfrm>
            <a:off x="2895600" y="3429000"/>
            <a:ext cx="3048000" cy="304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dirty="0" smtClean="0"/>
              <a:t>Self-Centered Values</a:t>
            </a:r>
            <a:endParaRPr lang="en-US" dirty="0"/>
          </a:p>
        </p:txBody>
      </p:sp>
      <p:sp>
        <p:nvSpPr>
          <p:cNvPr id="3" name="Content Placeholder 2"/>
          <p:cNvSpPr>
            <a:spLocks noGrp="1"/>
          </p:cNvSpPr>
          <p:nvPr>
            <p:ph idx="1"/>
          </p:nvPr>
        </p:nvSpPr>
        <p:spPr>
          <a:xfrm>
            <a:off x="457200" y="990600"/>
            <a:ext cx="8229600" cy="4525963"/>
          </a:xfrm>
        </p:spPr>
        <p:txBody>
          <a:bodyPr>
            <a:normAutofit/>
          </a:bodyPr>
          <a:lstStyle/>
          <a:p>
            <a:r>
              <a:rPr lang="en-US" dirty="0" smtClean="0"/>
              <a:t>Shape our identity based on emotions, pleasure seeking, sexual feelings.</a:t>
            </a:r>
          </a:p>
          <a:p>
            <a:r>
              <a:rPr lang="en-US" dirty="0" smtClean="0"/>
              <a:t>Diminish development of genuine self-worth</a:t>
            </a:r>
            <a:r>
              <a:rPr lang="en-US" dirty="0" smtClean="0"/>
              <a:t>.</a:t>
            </a:r>
          </a:p>
          <a:p>
            <a:r>
              <a:rPr lang="en-US" dirty="0" smtClean="0"/>
              <a:t>Destroy healthy, joyful relationships. </a:t>
            </a:r>
            <a:endParaRPr lang="en-US" dirty="0" smtClean="0"/>
          </a:p>
          <a:p>
            <a:r>
              <a:rPr lang="en-US" dirty="0" smtClean="0"/>
              <a:t>Prevent us from </a:t>
            </a:r>
            <a:r>
              <a:rPr lang="en-US" dirty="0" smtClean="0"/>
              <a:t>contributing </a:t>
            </a:r>
            <a:r>
              <a:rPr lang="en-US" dirty="0" smtClean="0"/>
              <a:t>positively to others and society.</a:t>
            </a:r>
          </a:p>
          <a:p>
            <a:pPr marL="0" indent="0">
              <a:buNone/>
            </a:pPr>
            <a:r>
              <a:rPr lang="en-US" b="1" dirty="0" smtClean="0"/>
              <a:t>Self-centeredness is dead ended.   </a:t>
            </a:r>
            <a:endParaRPr lang="en-US" b="1" dirty="0"/>
          </a:p>
        </p:txBody>
      </p:sp>
    </p:spTree>
    <p:extLst>
      <p:ext uri="{BB962C8B-B14F-4D97-AF65-F5344CB8AC3E}">
        <p14:creationId xmlns="" xmlns:p14="http://schemas.microsoft.com/office/powerpoint/2010/main" val="1520263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30751</TotalTime>
  <Words>4455</Words>
  <Application>Microsoft Office PowerPoint</Application>
  <PresentationFormat>On-screen Show (4:3)</PresentationFormat>
  <Paragraphs>274</Paragraphs>
  <Slides>48</Slides>
  <Notes>47</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Family Values and World Peace in the 21st Century  Universal Peace Federation </vt:lpstr>
      <vt:lpstr>Primary Threats to Peace</vt:lpstr>
      <vt:lpstr>Slide 3</vt:lpstr>
      <vt:lpstr>Is Family Relevant to Peace?</vt:lpstr>
      <vt:lpstr>Marginalization of the Family</vt:lpstr>
      <vt:lpstr>Marginalization of the Family</vt:lpstr>
      <vt:lpstr>What is Our Purpose and Potential?</vt:lpstr>
      <vt:lpstr>Which Best Help Us Fulfill Our Potential and Happiness and Contribute to World Peace?</vt:lpstr>
      <vt:lpstr>Self-Centered Values</vt:lpstr>
      <vt:lpstr>Two People Relating without a Higher Purpose Create a Self-centered Relationship.</vt:lpstr>
      <vt:lpstr>Higher Purpose Elevates Us</vt:lpstr>
      <vt:lpstr>Slide 12</vt:lpstr>
      <vt:lpstr>What Is the Most Important Decision We Make in Our Life? </vt:lpstr>
      <vt:lpstr>Who Will Be the Mother or Father  of My Children? </vt:lpstr>
      <vt:lpstr>Our Parents’ DNA and Social-Emotional Health Predict Much of Who We Are</vt:lpstr>
      <vt:lpstr>We Need Stability, Dedicated Care, Love and Guidance to Learn Consequences, Acquire Morals and Develop a Conscience.  </vt:lpstr>
      <vt:lpstr>We Need Stable, Secure Attachment and Sense of Belonging to Thrive and Grow. </vt:lpstr>
      <vt:lpstr>Authoritative Parents Teach Peacebuilding through Their Relationships. </vt:lpstr>
      <vt:lpstr>Benefits to Children of Married Parents</vt:lpstr>
      <vt:lpstr>Marriage: More than a Piece of Paper </vt:lpstr>
      <vt:lpstr>Marriage Is Far More Than a Piece of Paper. </vt:lpstr>
      <vt:lpstr>Marriage Bonds the Father to the Mother and Child, Protecting their Attachment. </vt:lpstr>
      <vt:lpstr>Children Benefit from Having Both a Father and Mother.</vt:lpstr>
      <vt:lpstr>Gender Differences in Brain Activity Female brains are 15% more active and more interactive than male brains. Female                          Male </vt:lpstr>
      <vt:lpstr>Different Parenting Tendencies  </vt:lpstr>
      <vt:lpstr>Loving Marriages Model the Complementarity and Equity of Genders  to their Children and the World.</vt:lpstr>
      <vt:lpstr>Children Learn from Their Parents’ Relationship the Value of Sexual Relationship Only within Marriage.</vt:lpstr>
      <vt:lpstr>Unity of Masculinity/Femininity Is Reflected in the Universe and Embodied in Marriage.</vt:lpstr>
      <vt:lpstr>All Major Religions Recognize Marriage as Sacred and Fundamental for Familial and Societal Stability.</vt:lpstr>
      <vt:lpstr>Humans Seek a Higher Purpose, Metaphysical Meaning of Life, and a Spiritual Connection to the Universe.</vt:lpstr>
      <vt:lpstr>Recognizing a Higher Purpose and Living for Others: Essential for Peace building.</vt:lpstr>
      <vt:lpstr>The Natural Order of the Family </vt:lpstr>
      <vt:lpstr>Slide 33</vt:lpstr>
      <vt:lpstr>Heavy Costs of Not Understanding the Value and Purpose of Family</vt:lpstr>
      <vt:lpstr>Unmarried Mothers Are Increasing</vt:lpstr>
      <vt:lpstr>Single Parenting Increases Poverty Risk. </vt:lpstr>
      <vt:lpstr>Slide 37</vt:lpstr>
      <vt:lpstr>Cohabitation Is Less Stable Than Marriage.</vt:lpstr>
      <vt:lpstr>Divorce Is Increasing Worldwide</vt:lpstr>
      <vt:lpstr>Children in the UK Who Grew up Fatherless </vt:lpstr>
      <vt:lpstr>Main Risk Factors for Youth Violence </vt:lpstr>
      <vt:lpstr>Crisis in Mental Health in Youth</vt:lpstr>
      <vt:lpstr>Sexualization of the Media Portray Men as Sex Driven and Women as Sex Objects</vt:lpstr>
      <vt:lpstr>Teens Report Higher Frequency of Sex and “Sex for Fun.”</vt:lpstr>
      <vt:lpstr>Recreational Sex and Sexually-Transmitted Diseases (STDs)  </vt:lpstr>
      <vt:lpstr>Should We Give up on  Marriage and the Family?</vt:lpstr>
      <vt:lpstr>What Can We Do to Strengthen Marriage and the Family? </vt:lpstr>
      <vt:lpstr>Slide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Universal Peace Federation Family as the School of Love Series</dc:title>
  <dc:creator>Lynn</dc:creator>
  <cp:lastModifiedBy>Lynn</cp:lastModifiedBy>
  <cp:revision>1377</cp:revision>
  <dcterms:created xsi:type="dcterms:W3CDTF">2014-05-05T13:53:36Z</dcterms:created>
  <dcterms:modified xsi:type="dcterms:W3CDTF">2015-03-02T16:23:08Z</dcterms:modified>
</cp:coreProperties>
</file>