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Lst>
  <p:notesMasterIdLst>
    <p:notesMasterId r:id="rId19"/>
  </p:notesMasterIdLst>
  <p:sldIdLst>
    <p:sldId id="391" r:id="rId3"/>
    <p:sldId id="256" r:id="rId4"/>
    <p:sldId id="376" r:id="rId5"/>
    <p:sldId id="389" r:id="rId6"/>
    <p:sldId id="362" r:id="rId7"/>
    <p:sldId id="384" r:id="rId8"/>
    <p:sldId id="323" r:id="rId9"/>
    <p:sldId id="324" r:id="rId10"/>
    <p:sldId id="327" r:id="rId11"/>
    <p:sldId id="380" r:id="rId12"/>
    <p:sldId id="387" r:id="rId13"/>
    <p:sldId id="379" r:id="rId14"/>
    <p:sldId id="383" r:id="rId15"/>
    <p:sldId id="385" r:id="rId16"/>
    <p:sldId id="390" r:id="rId17"/>
    <p:sldId id="388" r:id="rId18"/>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mc="http://schemas.openxmlformats.org/markup-compatibility/2006" xmlns:mv="urn:schemas-microsoft-com:mac:vml" xmlns="" xmlns:p14="http://schemas.microsoft.com/office/powerpoint/2010/main">
          <a:srgbClr val="FF0000"/>
        </p14:laserClr>
      </p:ext>
      <p:ext uri="{2FDB2607-1784-4EEB-B798-7EB5836EED8A}">
        <p14:showMediaCtrls xmlns:mc="http://schemas.openxmlformats.org/markup-compatibility/2006" xmlns:mv="urn:schemas-microsoft-com:mac:vml" xmlns="" xmlns:p14="http://schemas.microsoft.com/office/powerpoint/2010/main" val="1"/>
      </p:ext>
    </p:extLst>
  </p:showPr>
  <p:clrMru>
    <a:srgbClr val="FF5050"/>
  </p:clrMru>
  <p:extLst>
    <p:ext uri="{E76CE94A-603C-4142-B9EB-6D1370010A27}">
      <p14:discardImageEditData xmlns:mc="http://schemas.openxmlformats.org/markup-compatibility/2006" xmlns:mv="urn:schemas-microsoft-com:mac:vml" xmlns="" xmlns:p14="http://schemas.microsoft.com/office/powerpoint/2010/main" val="0"/>
    </p:ext>
    <p:ext uri="{D31A062A-798A-4329-ABDD-BBA856620510}">
      <p14:defaultImageDpi xmlns:mc="http://schemas.openxmlformats.org/markup-compatibility/2006" xmlns:mv="urn:schemas-microsoft-com:mac:vml"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50" autoAdjust="0"/>
  </p:normalViewPr>
  <p:slideViewPr>
    <p:cSldViewPr>
      <p:cViewPr varScale="1">
        <p:scale>
          <a:sx n="93" d="100"/>
          <a:sy n="93" d="100"/>
        </p:scale>
        <p:origin x="-948" y="-90"/>
      </p:cViewPr>
      <p:guideLst>
        <p:guide orient="horz" pos="2160"/>
        <p:guide pos="2880"/>
      </p:guideLst>
    </p:cSldViewPr>
  </p:slideViewPr>
  <p:outlineViewPr>
    <p:cViewPr>
      <p:scale>
        <a:sx n="33" d="100"/>
        <a:sy n="33" d="100"/>
      </p:scale>
      <p:origin x="0" y="336"/>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1" d="100"/>
          <a:sy n="71" d="100"/>
        </p:scale>
        <p:origin x="-2802" y="-19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3F3544-D9F2-49A1-A921-D99829BB72E0}" type="datetimeFigureOut">
              <a:rPr lang="en-GB" smtClean="0"/>
              <a:pPr/>
              <a:t>04/10/2011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A5674C-7DE0-4CB5-B161-56663AC7B456}" type="slidenum">
              <a:rPr lang="en-GB" smtClean="0"/>
              <a:pPr/>
              <a:t>‹#›</a:t>
            </a:fld>
            <a:endParaRPr lang="en-GB"/>
          </a:p>
        </p:txBody>
      </p:sp>
    </p:spTree>
    <p:extLst>
      <p:ext uri="{BB962C8B-B14F-4D97-AF65-F5344CB8AC3E}">
        <p14:creationId xmlns:mc="http://schemas.openxmlformats.org/markup-compatibility/2006" xmlns:mv="urn:schemas-microsoft-com:mac:vml" xmlns="" xmlns:p14="http://schemas.microsoft.com/office/powerpoint/2010/main" val="4168369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martmarriages.com/training.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A5674C-7DE0-4CB5-B161-56663AC7B456}"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Situations such as unemployment, disability, and long-term illness can cause great stress to a marriage. The extended family and neighbors can be of great help. Are there other resources that are available or could be available?</a:t>
            </a:r>
          </a:p>
          <a:p>
            <a:endParaRPr lang="en-US" dirty="0" smtClean="0"/>
          </a:p>
          <a:p>
            <a:r>
              <a:rPr lang="en-US" dirty="0" smtClean="0"/>
              <a:t>Couples with a trouble relationship can sometimes be helped by </a:t>
            </a:r>
            <a:r>
              <a:rPr lang="en-US" dirty="0" err="1" smtClean="0"/>
              <a:t>mediaton</a:t>
            </a:r>
            <a:r>
              <a:rPr lang="en-US" dirty="0" smtClean="0"/>
              <a:t>. Trained mediators can provide a great service.</a:t>
            </a:r>
          </a:p>
          <a:p>
            <a:endParaRPr lang="en-US" dirty="0" smtClean="0"/>
          </a:p>
          <a:p>
            <a:r>
              <a:rPr lang="en-US" dirty="0" smtClean="0"/>
              <a:t>When a husband or wife is violent, abusive, drinks too much, or abuses drugs the marriage suffers. Community agencies can offer expert help.</a:t>
            </a:r>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Does the tax and social system encourage </a:t>
            </a:r>
            <a:r>
              <a:rPr lang="en-GB" dirty="0" smtClean="0"/>
              <a:t>couples</a:t>
            </a:r>
            <a:r>
              <a:rPr lang="en-GB" sz="1200" dirty="0" smtClean="0"/>
              <a:t> to marry and stay married?</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accent2">
                    <a:lumMod val="50000"/>
                  </a:schemeClr>
                </a:solidFill>
              </a:rPr>
              <a:t>Some systems make it easier for couples to live together without marrying.</a:t>
            </a:r>
            <a:endParaRPr lang="en-GB" sz="1200" dirty="0" smtClean="0">
              <a:solidFill>
                <a:schemeClr val="accent2">
                  <a:lumMod val="50000"/>
                </a:schemeClr>
              </a:solidFill>
            </a:endParaRPr>
          </a:p>
          <a:p>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Allow some silence for participants to reflect.</a:t>
            </a:r>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participants to look at the paper used at the beginning of the presentation to list what is being done well in the community and/or nation to support couples getting married and thriving in their marriage. </a:t>
            </a:r>
          </a:p>
          <a:p>
            <a:endParaRPr lang="en-GB" dirty="0" smtClean="0"/>
          </a:p>
          <a:p>
            <a:r>
              <a:rPr lang="en-GB" dirty="0" smtClean="0"/>
              <a:t>Ask for comments about the major gaps and list them on the same paper or another sheet of paper.</a:t>
            </a:r>
          </a:p>
          <a:p>
            <a:endParaRPr lang="en-GB" dirty="0" smtClean="0"/>
          </a:p>
          <a:p>
            <a:r>
              <a:rPr lang="en-GB" dirty="0" smtClean="0"/>
              <a:t>Organize discussion groups based on the greatest number of responses or areas of greatest concern.</a:t>
            </a:r>
          </a:p>
          <a:p>
            <a:endParaRPr lang="en-GB" dirty="0" smtClean="0"/>
          </a:p>
          <a:p>
            <a:r>
              <a:rPr lang="en-GB" dirty="0" smtClean="0"/>
              <a:t>Assign groups to different parts of the room or building. Ask each group to choose a </a:t>
            </a:r>
            <a:r>
              <a:rPr lang="en-GB" dirty="0" err="1" smtClean="0"/>
              <a:t>rapporteur</a:t>
            </a:r>
            <a:r>
              <a:rPr lang="en-GB" dirty="0" smtClean="0"/>
              <a:t> to take notes and report back to the entire group. Visit each group to get a sense of how the discussions are proceeding.</a:t>
            </a:r>
          </a:p>
          <a:p>
            <a:endParaRPr lang="en-GB" dirty="0" smtClean="0"/>
          </a:p>
          <a:p>
            <a:r>
              <a:rPr lang="en-GB" dirty="0" smtClean="0"/>
              <a:t>Set a time for groups to re-convene and listen to </a:t>
            </a:r>
            <a:r>
              <a:rPr lang="en-GB" smtClean="0"/>
              <a:t>reports. Post </a:t>
            </a:r>
            <a:r>
              <a:rPr lang="en-GB" dirty="0" smtClean="0"/>
              <a:t>large sheets of paper and make notes as the </a:t>
            </a:r>
            <a:r>
              <a:rPr lang="en-GB" dirty="0" err="1" smtClean="0"/>
              <a:t>rapporteurs</a:t>
            </a:r>
            <a:r>
              <a:rPr lang="en-GB" dirty="0" smtClean="0"/>
              <a:t> speak.</a:t>
            </a:r>
          </a:p>
        </p:txBody>
      </p:sp>
      <p:sp>
        <p:nvSpPr>
          <p:cNvPr id="4" name="Slide Number Placeholder 3"/>
          <p:cNvSpPr>
            <a:spLocks noGrp="1"/>
          </p:cNvSpPr>
          <p:nvPr>
            <p:ph type="sldNum" sz="quarter" idx="10"/>
          </p:nvPr>
        </p:nvSpPr>
        <p:spPr/>
        <p:txBody>
          <a:bodyPr/>
          <a:lstStyle/>
          <a:p>
            <a:fld id="{11A5674C-7DE0-4CB5-B161-56663AC7B456}" type="slidenum">
              <a:rPr lang="en-GB" smtClean="0"/>
              <a:pPr/>
              <a:t>15</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Invite further comments and responses. If there is significant interest in proceeding in one or more areas, invite people to form a task force.</a:t>
            </a:r>
          </a:p>
          <a:p>
            <a:endParaRPr lang="en-US" dirty="0" smtClean="0"/>
          </a:p>
          <a:p>
            <a:r>
              <a:rPr lang="en-US" dirty="0" smtClean="0"/>
              <a:t>Assign responsibilities and set a date for a future meeting in which the task force(s) will report back.</a:t>
            </a:r>
          </a:p>
          <a:p>
            <a:endParaRPr lang="en-US" dirty="0" smtClean="0"/>
          </a:p>
          <a:p>
            <a:r>
              <a:rPr lang="en-US" dirty="0" smtClean="0"/>
              <a:t>Attend task force meetings. Provide encouragement, logistic support, and help with trouble-shooting as needed. </a:t>
            </a:r>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 family is a ‘school of love’ for all its members </a:t>
            </a:r>
          </a:p>
          <a:p>
            <a:r>
              <a:rPr lang="en-GB" dirty="0" smtClean="0"/>
              <a:t>Do we ever graduate?</a:t>
            </a:r>
          </a:p>
          <a:p>
            <a:r>
              <a:rPr lang="en-GB" dirty="0" smtClean="0"/>
              <a:t>Even as teachers, we are still learners.</a:t>
            </a:r>
          </a:p>
        </p:txBody>
      </p:sp>
      <p:sp>
        <p:nvSpPr>
          <p:cNvPr id="4" name="Slide Number Placeholder 3"/>
          <p:cNvSpPr>
            <a:spLocks noGrp="1"/>
          </p:cNvSpPr>
          <p:nvPr>
            <p:ph type="sldNum" sz="quarter" idx="10"/>
          </p:nvPr>
        </p:nvSpPr>
        <p:spPr/>
        <p:txBody>
          <a:bodyPr/>
          <a:lstStyle/>
          <a:p>
            <a:fld id="{11A5674C-7DE0-4CB5-B161-56663AC7B456}"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participants for their comments about the things are their community and/or nation is doing well.</a:t>
            </a:r>
          </a:p>
          <a:p>
            <a:endParaRPr lang="en-GB" dirty="0" smtClean="0"/>
          </a:p>
          <a:p>
            <a:r>
              <a:rPr lang="en-GB" dirty="0" smtClean="0"/>
              <a:t>Post a large sheet of paper and write down the key points.</a:t>
            </a:r>
          </a:p>
        </p:txBody>
      </p:sp>
      <p:sp>
        <p:nvSpPr>
          <p:cNvPr id="4" name="Slide Number Placeholder 3"/>
          <p:cNvSpPr>
            <a:spLocks noGrp="1"/>
          </p:cNvSpPr>
          <p:nvPr>
            <p:ph type="sldNum" sz="quarter" idx="10"/>
          </p:nvPr>
        </p:nvSpPr>
        <p:spPr/>
        <p:txBody>
          <a:bodyPr/>
          <a:lstStyle/>
          <a:p>
            <a:fld id="{11A5674C-7DE0-4CB5-B161-56663AC7B456}"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a:t>
            </a:r>
            <a:r>
              <a:rPr lang="en-GB" sz="1200" dirty="0" smtClean="0"/>
              <a:t>chool systems seek to prepare young people for jobs, keeping a job often depends on how well the employee can handle relationships with others. Relationship education could help give young people the tools to do better at work and also in marriage and parenting.</a:t>
            </a:r>
          </a:p>
          <a:p>
            <a:endParaRPr lang="en-GB" dirty="0" smtClean="0"/>
          </a:p>
          <a:p>
            <a:r>
              <a:rPr lang="en-GB" sz="1200" dirty="0" smtClean="0"/>
              <a:t>For an example of relationship education programs in schools, see</a:t>
            </a:r>
          </a:p>
          <a:p>
            <a:r>
              <a:rPr lang="fi-FI" sz="1200" dirty="0" smtClean="0"/>
              <a:t>www.dibbleinstitute.org</a:t>
            </a:r>
            <a:endParaRPr lang="en-GB" sz="1200" b="1" dirty="0" smtClean="0">
              <a:solidFill>
                <a:schemeClr val="accent2">
                  <a:lumMod val="50000"/>
                </a:schemeClr>
              </a:solidFill>
            </a:endParaRPr>
          </a:p>
        </p:txBody>
      </p:sp>
      <p:sp>
        <p:nvSpPr>
          <p:cNvPr id="4" name="Slide Number Placeholder 3"/>
          <p:cNvSpPr>
            <a:spLocks noGrp="1"/>
          </p:cNvSpPr>
          <p:nvPr>
            <p:ph type="sldNum" sz="quarter" idx="10"/>
          </p:nvPr>
        </p:nvSpPr>
        <p:spPr/>
        <p:txBody>
          <a:bodyPr/>
          <a:lstStyle/>
          <a:p>
            <a:fld id="{11A5674C-7DE0-4CB5-B161-56663AC7B456}"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Marriage preparation and enrichment can be offered in a variety of settings.</a:t>
            </a:r>
          </a:p>
          <a:p>
            <a:r>
              <a:rPr lang="en-US" dirty="0" smtClean="0"/>
              <a:t>Some communities offer a discount on the marriage licensing fee if the couple brings proof that they have completed a marriage preparation program.</a:t>
            </a:r>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sz="1200" dirty="0" smtClean="0"/>
              <a:t>Pre-marital counselling can help  </a:t>
            </a:r>
          </a:p>
          <a:p>
            <a:r>
              <a:rPr lang="en-GB" sz="1200" dirty="0" smtClean="0"/>
              <a:t>- identify compatibility</a:t>
            </a:r>
          </a:p>
          <a:p>
            <a:pPr>
              <a:buFontTx/>
              <a:buChar char="-"/>
            </a:pPr>
            <a:r>
              <a:rPr lang="en-GB" sz="1200" dirty="0" smtClean="0"/>
              <a:t>identify potential issues: finances, roles around home, child rearing beliefs), etc. </a:t>
            </a:r>
          </a:p>
          <a:p>
            <a:endParaRPr lang="en-GB" dirty="0" smtClean="0"/>
          </a:p>
          <a:p>
            <a:r>
              <a:rPr lang="en-GB" sz="1200" dirty="0" smtClean="0"/>
              <a:t>About 10% of couples that </a:t>
            </a:r>
            <a:r>
              <a:rPr lang="en-GB" dirty="0" smtClean="0"/>
              <a:t>go through pre-marriage </a:t>
            </a:r>
            <a:r>
              <a:rPr lang="en-GB" dirty="0" err="1" smtClean="0"/>
              <a:t>counseling</a:t>
            </a:r>
            <a:r>
              <a:rPr lang="en-GB" sz="1200" dirty="0" smtClean="0"/>
              <a:t> realize their values and visions of family life are so different that it would be better if they didn’t marry. </a:t>
            </a:r>
          </a:p>
          <a:p>
            <a:endParaRPr lang="en-GB" sz="1200" dirty="0" smtClean="0"/>
          </a:p>
          <a:p>
            <a:r>
              <a:rPr lang="en-GB" sz="1200" dirty="0" smtClean="0"/>
              <a:t>Preventive education is cheaper than picking up the pieces.</a:t>
            </a:r>
          </a:p>
          <a:p>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For examples of what marriage educators do and the types of training available, see:</a:t>
            </a:r>
          </a:p>
          <a:p>
            <a:pPr>
              <a:buNone/>
            </a:pPr>
            <a:r>
              <a:rPr lang="en-US" dirty="0" smtClean="0">
                <a:hlinkClick r:id="rId3"/>
              </a:rPr>
              <a:t>http://smartmarriages.com/training.html</a:t>
            </a:r>
            <a:endParaRPr lang="en-US" dirty="0" smtClean="0"/>
          </a:p>
          <a:p>
            <a:pPr>
              <a:buNone/>
            </a:pPr>
            <a:endParaRPr lang="en-GB" dirty="0" smtClean="0"/>
          </a:p>
          <a:p>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36513">
              <a:buNone/>
              <a:defRPr/>
            </a:pPr>
            <a:r>
              <a:rPr lang="en-GB" dirty="0" smtClean="0"/>
              <a:t>Newly-wed couples can benefit greatly from practical advice and encouragement by older couples, either from their parents or extended family or from a couple paired up with them for a set period of time, perhaps a year.</a:t>
            </a:r>
          </a:p>
          <a:p>
            <a:endParaRPr lang="en-US" dirty="0"/>
          </a:p>
        </p:txBody>
      </p:sp>
      <p:sp>
        <p:nvSpPr>
          <p:cNvPr id="4" name="Slide Number Placeholder 3"/>
          <p:cNvSpPr>
            <a:spLocks noGrp="1"/>
          </p:cNvSpPr>
          <p:nvPr>
            <p:ph type="sldNum" sz="quarter" idx="10"/>
          </p:nvPr>
        </p:nvSpPr>
        <p:spPr/>
        <p:txBody>
          <a:bodyPr/>
          <a:lstStyle/>
          <a:p>
            <a:fld id="{11A5674C-7DE0-4CB5-B161-56663AC7B456}" type="slidenum">
              <a:rPr lang="en-GB" smtClean="0"/>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GB" dirty="0" smtClean="0"/>
              <a:t>How are marriage milestones celebrated in your area? Examples:</a:t>
            </a:r>
          </a:p>
          <a:p>
            <a:pPr>
              <a:buNone/>
            </a:pPr>
            <a:r>
              <a:rPr lang="en-GB" dirty="0" smtClean="0"/>
              <a:t>- The extended family may come together for a celebration.</a:t>
            </a:r>
          </a:p>
          <a:p>
            <a:pPr>
              <a:buFontTx/>
              <a:buChar char="-"/>
            </a:pPr>
            <a:r>
              <a:rPr lang="en-GB" dirty="0" smtClean="0"/>
              <a:t> Newspapers may publish photos.</a:t>
            </a:r>
          </a:p>
          <a:p>
            <a:pPr>
              <a:buFontTx/>
              <a:buChar char="-"/>
            </a:pPr>
            <a:r>
              <a:rPr lang="en-GB" dirty="0" smtClean="0"/>
              <a:t> An organization may hold a public recognition. </a:t>
            </a:r>
          </a:p>
        </p:txBody>
      </p:sp>
      <p:sp>
        <p:nvSpPr>
          <p:cNvPr id="4" name="Slide Number Placeholder 3"/>
          <p:cNvSpPr>
            <a:spLocks noGrp="1"/>
          </p:cNvSpPr>
          <p:nvPr>
            <p:ph type="sldNum" sz="quarter" idx="10"/>
          </p:nvPr>
        </p:nvSpPr>
        <p:spPr/>
        <p:txBody>
          <a:bodyPr/>
          <a:lstStyle/>
          <a:p>
            <a:fld id="{11A5674C-7DE0-4CB5-B161-56663AC7B456}" type="slidenum">
              <a:rPr lang="en-GB" smtClean="0"/>
              <a:pPr/>
              <a:t>10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008E37F-FEA4-4087-8704-7E7B77B6D04D}" type="datetimeFigureOut">
              <a:rPr lang="en-GB" smtClean="0"/>
              <a:pPr/>
              <a:t>04/10/2011</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2E9B1B-9333-4234-8CD8-DAA93C24EEB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8E37F-FEA4-4087-8704-7E7B77B6D04D}" type="datetimeFigureOut">
              <a:rPr lang="en-GB" smtClean="0"/>
              <a:pPr/>
              <a:t>04/10/2011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E9B1B-9333-4234-8CD8-DAA93C24EEB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08E37F-FEA4-4087-8704-7E7B77B6D04D}" type="datetimeFigureOut">
              <a:rPr lang="en-GB" smtClean="0"/>
              <a:pPr/>
              <a:t>04/10/2011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2E9B1B-9333-4234-8CD8-DAA93C24EEBA}"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8D960C1-A52A-48BE-B76C-9A6D170F223B}" type="datetimeFigureOut">
              <a:rPr lang="en-US" smtClean="0"/>
              <a:pPr/>
              <a:t>10/4/2011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FA7A4B2-FF4C-4C8F-B156-21EFB7D07DA5}" type="slidenum">
              <a:rPr lang="en-US" smtClean="0">
                <a:solidFill>
                  <a:srgbClr val="EBDDC3"/>
                </a:solidFill>
              </a:rPr>
              <a:pPr/>
              <a:t>‹#›</a:t>
            </a:fld>
            <a:endParaRPr lang="en-US">
              <a:solidFill>
                <a:srgbClr val="EBDDC3"/>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FA7A4B2-FF4C-4C8F-B156-21EFB7D07DA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FA7A4B2-FF4C-4C8F-B156-21EFB7D07DA5}"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8D960C1-A52A-48BE-B76C-9A6D170F223B}" type="datetimeFigureOut">
              <a:rPr lang="en-US" smtClean="0">
                <a:solidFill>
                  <a:srgbClr val="775F55"/>
                </a:solidFill>
              </a:rPr>
              <a:pPr/>
              <a:t>10/4/2011</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FFA7A4B2-FF4C-4C8F-B156-21EFB7D07DA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8D960C1-A52A-48BE-B76C-9A6D170F223B}" type="datetimeFigureOut">
              <a:rPr lang="en-US" smtClean="0">
                <a:solidFill>
                  <a:srgbClr val="775F55"/>
                </a:solidFill>
              </a:rPr>
              <a:pPr/>
              <a:t>10/4/2011</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FFA7A4B2-FF4C-4C8F-B156-21EFB7D07DA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FA7A4B2-FF4C-4C8F-B156-21EFB7D07DA5}"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FA7A4B2-FF4C-4C8F-B156-21EFB7D07DA5}" type="slidenum">
              <a:rPr lang="en-US" smtClean="0">
                <a:solidFill>
                  <a:srgbClr val="775F55"/>
                </a:solidFill>
              </a:rPr>
              <a:pPr/>
              <a:t>‹#›</a:t>
            </a:fld>
            <a:endParaRPr lang="en-US">
              <a:solidFill>
                <a:srgbClr val="775F55"/>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FA7A4B2-FF4C-4C8F-B156-21EFB7D07DA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008E37F-FEA4-4087-8704-7E7B77B6D04D}" type="datetimeFigureOut">
              <a:rPr lang="en-GB" smtClean="0"/>
              <a:pPr/>
              <a:t>04/10/2011</a:t>
            </a:fld>
            <a:endParaRPr lang="en-GB"/>
          </a:p>
        </p:txBody>
      </p:sp>
      <p:sp>
        <p:nvSpPr>
          <p:cNvPr id="9" name="Slide Number Placeholder 8"/>
          <p:cNvSpPr>
            <a:spLocks noGrp="1"/>
          </p:cNvSpPr>
          <p:nvPr>
            <p:ph type="sldNum" sz="quarter" idx="15"/>
          </p:nvPr>
        </p:nvSpPr>
        <p:spPr/>
        <p:txBody>
          <a:bodyPr rtlCol="0"/>
          <a:lstStyle/>
          <a:p>
            <a:fld id="{F42E9B1B-9333-4234-8CD8-DAA93C24EEBA}"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88D960C1-A52A-48BE-B76C-9A6D170F223B}" type="datetimeFigureOut">
              <a:rPr lang="en-US" smtClean="0">
                <a:solidFill>
                  <a:srgbClr val="775F55"/>
                </a:solidFill>
              </a:rPr>
              <a:pPr/>
              <a:t>10/4/2011</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FA7A4B2-FF4C-4C8F-B156-21EFB7D07DA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FFA7A4B2-FF4C-4C8F-B156-21EFB7D07DA5}"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FFA7A4B2-FF4C-4C8F-B156-21EFB7D07DA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008E37F-FEA4-4087-8704-7E7B77B6D04D}" type="datetimeFigureOut">
              <a:rPr lang="en-GB" smtClean="0"/>
              <a:pPr/>
              <a:t>04/10/2011</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2E9B1B-9333-4234-8CD8-DAA93C24EEBA}"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08E37F-FEA4-4087-8704-7E7B77B6D04D}" type="datetimeFigureOut">
              <a:rPr lang="en-GB" smtClean="0"/>
              <a:pPr/>
              <a:t>04/10/2011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42E9B1B-9333-4234-8CD8-DAA93C24EEBA}"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008E37F-FEA4-4087-8704-7E7B77B6D04D}" type="datetimeFigureOut">
              <a:rPr lang="en-GB" smtClean="0"/>
              <a:pPr/>
              <a:t>04/10/2011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42E9B1B-9333-4234-8CD8-DAA93C24EEBA}"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008E37F-FEA4-4087-8704-7E7B77B6D04D}" type="datetimeFigureOut">
              <a:rPr lang="en-GB" smtClean="0"/>
              <a:pPr/>
              <a:t>04/10/2011</a:t>
            </a:fld>
            <a:endParaRPr lang="en-GB"/>
          </a:p>
        </p:txBody>
      </p:sp>
      <p:sp>
        <p:nvSpPr>
          <p:cNvPr id="7" name="Slide Number Placeholder 6"/>
          <p:cNvSpPr>
            <a:spLocks noGrp="1"/>
          </p:cNvSpPr>
          <p:nvPr>
            <p:ph type="sldNum" sz="quarter" idx="11"/>
          </p:nvPr>
        </p:nvSpPr>
        <p:spPr/>
        <p:txBody>
          <a:bodyPr rtlCol="0"/>
          <a:lstStyle/>
          <a:p>
            <a:fld id="{F42E9B1B-9333-4234-8CD8-DAA93C24EEBA}"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8E37F-FEA4-4087-8704-7E7B77B6D04D}" type="datetimeFigureOut">
              <a:rPr lang="en-GB" smtClean="0"/>
              <a:pPr/>
              <a:t>04/10/2011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42E9B1B-9333-4234-8CD8-DAA93C24EEB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008E37F-FEA4-4087-8704-7E7B77B6D04D}" type="datetimeFigureOut">
              <a:rPr lang="en-GB" smtClean="0"/>
              <a:pPr/>
              <a:t>04/10/2011</a:t>
            </a:fld>
            <a:endParaRPr lang="en-GB"/>
          </a:p>
        </p:txBody>
      </p:sp>
      <p:sp>
        <p:nvSpPr>
          <p:cNvPr id="22" name="Slide Number Placeholder 21"/>
          <p:cNvSpPr>
            <a:spLocks noGrp="1"/>
          </p:cNvSpPr>
          <p:nvPr>
            <p:ph type="sldNum" sz="quarter" idx="15"/>
          </p:nvPr>
        </p:nvSpPr>
        <p:spPr/>
        <p:txBody>
          <a:bodyPr rtlCol="0"/>
          <a:lstStyle/>
          <a:p>
            <a:fld id="{F42E9B1B-9333-4234-8CD8-DAA93C24EEBA}"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008E37F-FEA4-4087-8704-7E7B77B6D04D}" type="datetimeFigureOut">
              <a:rPr lang="en-GB" smtClean="0"/>
              <a:pPr/>
              <a:t>04/10/2011</a:t>
            </a:fld>
            <a:endParaRPr lang="en-GB"/>
          </a:p>
        </p:txBody>
      </p:sp>
      <p:sp>
        <p:nvSpPr>
          <p:cNvPr id="18" name="Slide Number Placeholder 17"/>
          <p:cNvSpPr>
            <a:spLocks noGrp="1"/>
          </p:cNvSpPr>
          <p:nvPr>
            <p:ph type="sldNum" sz="quarter" idx="11"/>
          </p:nvPr>
        </p:nvSpPr>
        <p:spPr/>
        <p:txBody>
          <a:bodyPr rtlCol="0"/>
          <a:lstStyle/>
          <a:p>
            <a:fld id="{F42E9B1B-9333-4234-8CD8-DAA93C24EEBA}"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08E37F-FEA4-4087-8704-7E7B77B6D04D}" type="datetimeFigureOut">
              <a:rPr lang="en-GB" smtClean="0"/>
              <a:pPr/>
              <a:t>04/10/2011</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2E9B1B-9333-4234-8CD8-DAA93C24EEB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8D960C1-A52A-48BE-B76C-9A6D170F223B}" type="datetimeFigureOut">
              <a:rPr lang="en-US" smtClean="0">
                <a:solidFill>
                  <a:srgbClr val="775F55"/>
                </a:solidFill>
              </a:rPr>
              <a:pPr/>
              <a:t>10/4/2011</a:t>
            </a:fld>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FA7A4B2-FF4C-4C8F-B156-21EFB7D07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ver JPG.jpg"/>
          <p:cNvPicPr>
            <a:picLocks noChangeAspect="1"/>
          </p:cNvPicPr>
          <p:nvPr/>
        </p:nvPicPr>
        <p:blipFill>
          <a:blip r:embed="rId2" cstate="print"/>
          <a:srcRect l="5147" t="41461" r="6618" b="43061"/>
          <a:stretch>
            <a:fillRect/>
          </a:stretch>
        </p:blipFill>
        <p:spPr>
          <a:xfrm>
            <a:off x="0" y="4724400"/>
            <a:ext cx="9144000" cy="2133600"/>
          </a:xfrm>
          <a:prstGeom prst="rect">
            <a:avLst/>
          </a:prstGeom>
        </p:spPr>
      </p:pic>
      <p:sp>
        <p:nvSpPr>
          <p:cNvPr id="2" name="Title 1"/>
          <p:cNvSpPr>
            <a:spLocks noGrp="1"/>
          </p:cNvSpPr>
          <p:nvPr>
            <p:ph type="ctrTitle"/>
          </p:nvPr>
        </p:nvSpPr>
        <p:spPr>
          <a:xfrm>
            <a:off x="914400" y="1600200"/>
            <a:ext cx="7315200" cy="1470025"/>
          </a:xfrm>
        </p:spPr>
        <p:txBody>
          <a:bodyPr>
            <a:normAutofit/>
          </a:bodyPr>
          <a:lstStyle/>
          <a:p>
            <a:r>
              <a:rPr lang="en-US" dirty="0" smtClean="0"/>
              <a:t>Universal Peace Federation</a:t>
            </a:r>
            <a:endParaRPr lang="en-US" dirty="0"/>
          </a:p>
        </p:txBody>
      </p:sp>
      <p:sp>
        <p:nvSpPr>
          <p:cNvPr id="3" name="Subtitle 2"/>
          <p:cNvSpPr>
            <a:spLocks noGrp="1"/>
          </p:cNvSpPr>
          <p:nvPr>
            <p:ph type="subTitle" idx="1"/>
          </p:nvPr>
        </p:nvSpPr>
        <p:spPr>
          <a:xfrm>
            <a:off x="0" y="4876800"/>
            <a:ext cx="9144000" cy="1600200"/>
          </a:xfrm>
        </p:spPr>
        <p:txBody>
          <a:bodyPr>
            <a:normAutofit/>
          </a:bodyPr>
          <a:lstStyle/>
          <a:p>
            <a:pPr algn="ctr"/>
            <a:r>
              <a:rPr lang="en-US" sz="3600" b="1" dirty="0" smtClean="0">
                <a:solidFill>
                  <a:schemeClr val="bg1"/>
                </a:solidFill>
                <a:latin typeface="Arial" pitchFamily="34" charset="0"/>
                <a:cs typeface="Arial" pitchFamily="34" charset="0"/>
              </a:rPr>
              <a:t>UPF Marriage and Family Series</a:t>
            </a:r>
            <a:endParaRPr lang="en-US" sz="3600" b="1" dirty="0">
              <a:solidFill>
                <a:schemeClr val="bg1"/>
              </a:solidFill>
              <a:latin typeface="Arial" pitchFamily="34" charset="0"/>
              <a:cs typeface="Arial" pitchFamily="34" charset="0"/>
            </a:endParaRPr>
          </a:p>
        </p:txBody>
      </p:sp>
      <p:sp>
        <p:nvSpPr>
          <p:cNvPr id="5" name="TextBox 4"/>
          <p:cNvSpPr txBox="1"/>
          <p:nvPr/>
        </p:nvSpPr>
        <p:spPr>
          <a:xfrm>
            <a:off x="0" y="3124200"/>
            <a:ext cx="9144000" cy="1015663"/>
          </a:xfrm>
          <a:prstGeom prst="rect">
            <a:avLst/>
          </a:prstGeom>
          <a:noFill/>
        </p:spPr>
        <p:txBody>
          <a:bodyPr wrap="square" rtlCol="0">
            <a:spAutoFit/>
          </a:bodyPr>
          <a:lstStyle/>
          <a:p>
            <a:pPr algn="ctr"/>
            <a:r>
              <a:rPr lang="en-US" sz="3600" i="1" dirty="0" smtClean="0">
                <a:solidFill>
                  <a:prstClr val="white"/>
                </a:solidFill>
                <a:latin typeface="Arial" pitchFamily="34" charset="0"/>
                <a:cs typeface="Arial" pitchFamily="34" charset="0"/>
              </a:rPr>
              <a:t>Promoting a Marriage-Friendly Culture</a:t>
            </a:r>
            <a:endParaRPr lang="en-US" sz="3600" i="1" dirty="0" smtClean="0">
              <a:solidFill>
                <a:prstClr val="white"/>
              </a:solidFill>
              <a:latin typeface="Arial" pitchFamily="34" charset="0"/>
              <a:cs typeface="Arial" pitchFamily="34" charset="0"/>
            </a:endParaRPr>
          </a:p>
          <a:p>
            <a:pPr algn="ctr"/>
            <a:r>
              <a:rPr lang="en-US" sz="2400" smtClean="0">
                <a:solidFill>
                  <a:prstClr val="white"/>
                </a:solidFill>
                <a:latin typeface="Arial" pitchFamily="34" charset="0"/>
                <a:ea typeface="SimSun" pitchFamily="2" charset="-122"/>
                <a:cs typeface="Arial" pitchFamily="34" charset="0"/>
              </a:rPr>
              <a:t>Advocating for the </a:t>
            </a:r>
            <a:r>
              <a:rPr lang="en-US" sz="2400" dirty="0" smtClean="0">
                <a:solidFill>
                  <a:prstClr val="white"/>
                </a:solidFill>
                <a:latin typeface="Arial" pitchFamily="34" charset="0"/>
                <a:ea typeface="SimSun" pitchFamily="2" charset="-122"/>
                <a:cs typeface="Arial" pitchFamily="34" charset="0"/>
              </a:rPr>
              <a:t>“School of Love”</a:t>
            </a:r>
            <a:endParaRPr lang="en-US" sz="2400" dirty="0">
              <a:solidFill>
                <a:prstClr val="white"/>
              </a:solidFill>
              <a:latin typeface="Arial" pitchFamily="34" charset="0"/>
              <a:ea typeface="SimSun" pitchFamily="2" charset="-122"/>
              <a:cs typeface="Arial" pitchFamily="34" charset="0"/>
            </a:endParaRPr>
          </a:p>
        </p:txBody>
      </p:sp>
      <p:pic>
        <p:nvPicPr>
          <p:cNvPr id="6" name="Picture 5" descr="logo gold transparent small 2.png"/>
          <p:cNvPicPr>
            <a:picLocks noChangeAspect="1"/>
          </p:cNvPicPr>
          <p:nvPr/>
        </p:nvPicPr>
        <p:blipFill>
          <a:blip r:embed="rId3" cstate="print"/>
          <a:stretch>
            <a:fillRect/>
          </a:stretch>
        </p:blipFill>
        <p:spPr>
          <a:xfrm>
            <a:off x="3657473" y="228600"/>
            <a:ext cx="1829055" cy="182905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4704"/>
            <a:ext cx="8075240" cy="648072"/>
          </a:xfrm>
        </p:spPr>
        <p:txBody>
          <a:bodyPr anchor="ctr">
            <a:normAutofit/>
          </a:bodyPr>
          <a:lstStyle/>
          <a:p>
            <a:pPr algn="ctr"/>
            <a:r>
              <a:rPr lang="en-GB" sz="3200" b="1" dirty="0" smtClean="0">
                <a:solidFill>
                  <a:schemeClr val="tx1"/>
                </a:solidFill>
              </a:rPr>
              <a:t>Celebrate Marriage Milestones</a:t>
            </a:r>
            <a:endParaRPr lang="en-GB" sz="3200" b="1" dirty="0">
              <a:solidFill>
                <a:schemeClr val="tx1"/>
              </a:solidFill>
            </a:endParaRPr>
          </a:p>
        </p:txBody>
      </p:sp>
      <p:sp>
        <p:nvSpPr>
          <p:cNvPr id="3" name="Content Placeholder 2"/>
          <p:cNvSpPr>
            <a:spLocks noGrp="1"/>
          </p:cNvSpPr>
          <p:nvPr>
            <p:ph sz="quarter" idx="1"/>
          </p:nvPr>
        </p:nvSpPr>
        <p:spPr>
          <a:xfrm>
            <a:off x="539552" y="1464168"/>
            <a:ext cx="7704856" cy="5205192"/>
          </a:xfrm>
        </p:spPr>
        <p:txBody>
          <a:bodyPr>
            <a:normAutofit/>
          </a:bodyPr>
          <a:lstStyle/>
          <a:p>
            <a:pPr>
              <a:buNone/>
            </a:pPr>
            <a:r>
              <a:rPr lang="en-GB" dirty="0" smtClean="0"/>
              <a:t>    Hold ceremonies </a:t>
            </a:r>
            <a:r>
              <a:rPr lang="en-GB" dirty="0" err="1" smtClean="0"/>
              <a:t>honoring</a:t>
            </a:r>
            <a:r>
              <a:rPr lang="en-GB" dirty="0" smtClean="0"/>
              <a:t> couples who have reached significant milestones. For example,</a:t>
            </a:r>
          </a:p>
          <a:p>
            <a:pPr lvl="1"/>
            <a:r>
              <a:rPr lang="en-GB" dirty="0" smtClean="0"/>
              <a:t>25 years</a:t>
            </a:r>
          </a:p>
          <a:p>
            <a:pPr lvl="1"/>
            <a:r>
              <a:rPr lang="en-GB" dirty="0" smtClean="0"/>
              <a:t>50 years</a:t>
            </a:r>
            <a:endParaRPr lang="fi-FI" dirty="0" smtClean="0"/>
          </a:p>
          <a:p>
            <a:pPr>
              <a:buNone/>
            </a:pPr>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464168"/>
            <a:ext cx="8352928" cy="5133184"/>
          </a:xfrm>
        </p:spPr>
        <p:txBody>
          <a:bodyPr>
            <a:normAutofit/>
          </a:bodyPr>
          <a:lstStyle/>
          <a:p>
            <a:pPr lvl="1"/>
            <a:r>
              <a:rPr lang="en-GB" dirty="0" smtClean="0"/>
              <a:t>Help dealing with unemployment, disability, or  long-term illness</a:t>
            </a:r>
          </a:p>
          <a:p>
            <a:pPr lvl="1"/>
            <a:r>
              <a:rPr lang="en-GB" dirty="0" smtClean="0"/>
              <a:t>Mediation</a:t>
            </a:r>
          </a:p>
          <a:p>
            <a:pPr lvl="1"/>
            <a:r>
              <a:rPr lang="en-GB" dirty="0" smtClean="0"/>
              <a:t>Address problems of addiction and abuse</a:t>
            </a:r>
          </a:p>
          <a:p>
            <a:endParaRPr lang="en-GB" dirty="0" smtClean="0"/>
          </a:p>
        </p:txBody>
      </p:sp>
      <p:sp>
        <p:nvSpPr>
          <p:cNvPr id="4" name="Title 1"/>
          <p:cNvSpPr txBox="1">
            <a:spLocks/>
          </p:cNvSpPr>
          <p:nvPr/>
        </p:nvSpPr>
        <p:spPr>
          <a:xfrm>
            <a:off x="0" y="764704"/>
            <a:ext cx="9144000" cy="720080"/>
          </a:xfrm>
          <a:prstGeom prst="rect">
            <a:avLst/>
          </a:prstGeom>
        </p:spPr>
        <p:txBody>
          <a:bodyPr vert="horz" anchor="ctr">
            <a:normAutofit fontScale="97500"/>
          </a:bodyPr>
          <a:lstStyle/>
          <a:p>
            <a:pPr lvl="0" algn="ctr">
              <a:spcBef>
                <a:spcPct val="0"/>
              </a:spcBef>
              <a:defRPr/>
            </a:pPr>
            <a:r>
              <a:rPr lang="en-GB" sz="3200" b="1" cap="small" dirty="0" smtClean="0">
                <a:latin typeface="+mj-lt"/>
              </a:rPr>
              <a:t>Offer Support to Struggling Couples</a:t>
            </a:r>
            <a:endParaRPr kumimoji="0" lang="en-GB" sz="3000" b="0" i="0" strike="noStrike" kern="1200" cap="small" spc="0" normalizeH="0" noProof="0" dirty="0">
              <a:ln>
                <a:noFill/>
              </a:ln>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8784976" cy="720080"/>
          </a:xfrm>
        </p:spPr>
        <p:txBody>
          <a:bodyPr anchor="ctr">
            <a:noAutofit/>
          </a:bodyPr>
          <a:lstStyle/>
          <a:p>
            <a:pPr algn="ctr"/>
            <a:r>
              <a:rPr lang="en-GB" sz="3200" b="1" dirty="0" smtClean="0">
                <a:solidFill>
                  <a:schemeClr val="tx1"/>
                </a:solidFill>
              </a:rPr>
              <a:t>Encourage Marriage through Public Policy </a:t>
            </a:r>
            <a:endParaRPr lang="en-GB" sz="3200" dirty="0">
              <a:solidFill>
                <a:schemeClr val="tx1"/>
              </a:solidFill>
            </a:endParaRPr>
          </a:p>
        </p:txBody>
      </p:sp>
      <p:sp>
        <p:nvSpPr>
          <p:cNvPr id="3" name="Content Placeholder 2"/>
          <p:cNvSpPr>
            <a:spLocks noGrp="1"/>
          </p:cNvSpPr>
          <p:nvPr>
            <p:ph sz="quarter" idx="1"/>
          </p:nvPr>
        </p:nvSpPr>
        <p:spPr>
          <a:xfrm>
            <a:off x="539552" y="1484784"/>
            <a:ext cx="4536504" cy="4845152"/>
          </a:xfrm>
        </p:spPr>
        <p:txBody>
          <a:bodyPr>
            <a:normAutofit/>
          </a:bodyPr>
          <a:lstStyle/>
          <a:p>
            <a:r>
              <a:rPr lang="en-GB" sz="2800" dirty="0" smtClean="0"/>
              <a:t>Create legal systems and tax policies that </a:t>
            </a:r>
            <a:r>
              <a:rPr lang="en-GB" sz="2800" dirty="0" err="1" smtClean="0"/>
              <a:t>favor</a:t>
            </a:r>
            <a:r>
              <a:rPr lang="en-GB" sz="2800" dirty="0" smtClean="0"/>
              <a:t> couples who marry and stay married.</a:t>
            </a:r>
            <a:endParaRPr lang="en-GB" sz="2800" dirty="0" smtClean="0">
              <a:solidFill>
                <a:schemeClr val="accent2">
                  <a:lumMod val="50000"/>
                </a:schemeClr>
              </a:solidFill>
            </a:endParaRPr>
          </a:p>
          <a:p>
            <a:endParaRPr lang="en-GB" dirty="0" smtClean="0"/>
          </a:p>
          <a:p>
            <a:endParaRPr lang="en-GB" dirty="0"/>
          </a:p>
        </p:txBody>
      </p:sp>
      <p:pic>
        <p:nvPicPr>
          <p:cNvPr id="105474" name="Picture 2" descr="http://t0.gstatic.com/images?q=tbn:ANd9GcQCELqpwFhotWAwlpaHRCQEciyXLWw9AGc2N02GCuwI1vgdlablYw"/>
          <p:cNvPicPr>
            <a:picLocks noChangeAspect="1" noChangeArrowheads="1"/>
          </p:cNvPicPr>
          <p:nvPr/>
        </p:nvPicPr>
        <p:blipFill>
          <a:blip r:embed="rId3" cstate="print"/>
          <a:srcRect/>
          <a:stretch>
            <a:fillRect/>
          </a:stretch>
        </p:blipFill>
        <p:spPr bwMode="auto">
          <a:xfrm>
            <a:off x="5580112" y="1772816"/>
            <a:ext cx="2520280" cy="378730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931224" cy="764704"/>
          </a:xfrm>
        </p:spPr>
        <p:txBody>
          <a:bodyPr anchor="ctr">
            <a:normAutofit/>
          </a:bodyPr>
          <a:lstStyle/>
          <a:p>
            <a:pPr algn="ctr"/>
            <a:r>
              <a:rPr lang="en-GB" sz="3200" b="1" dirty="0" smtClean="0">
                <a:solidFill>
                  <a:schemeClr val="tx1"/>
                </a:solidFill>
              </a:rPr>
              <a:t>Conclusion</a:t>
            </a:r>
            <a:endParaRPr lang="en-GB" sz="3200" b="1" dirty="0">
              <a:solidFill>
                <a:schemeClr val="tx1"/>
              </a:solidFill>
            </a:endParaRPr>
          </a:p>
        </p:txBody>
      </p:sp>
      <p:sp>
        <p:nvSpPr>
          <p:cNvPr id="3" name="Content Placeholder 2"/>
          <p:cNvSpPr>
            <a:spLocks noGrp="1"/>
          </p:cNvSpPr>
          <p:nvPr>
            <p:ph sz="quarter" idx="1"/>
          </p:nvPr>
        </p:nvSpPr>
        <p:spPr>
          <a:xfrm>
            <a:off x="827584" y="1556792"/>
            <a:ext cx="7200800" cy="2736304"/>
          </a:xfrm>
        </p:spPr>
        <p:txBody>
          <a:bodyPr>
            <a:normAutofit/>
          </a:bodyPr>
          <a:lstStyle/>
          <a:p>
            <a:pPr marL="0" indent="0">
              <a:buNone/>
            </a:pPr>
            <a:r>
              <a:rPr lang="en-GB" dirty="0" smtClean="0"/>
              <a:t>Invite participants’ comments about the impact on a community or nation when the citizens have happy, thriving marriages.</a:t>
            </a:r>
          </a:p>
          <a:p>
            <a:pPr>
              <a:buNone/>
            </a:pPr>
            <a:endParaRPr lang="en-GB" dirty="0"/>
          </a:p>
        </p:txBody>
      </p:sp>
      <p:pic>
        <p:nvPicPr>
          <p:cNvPr id="109572" name="Picture 4" descr="http://msnbcmedia3.msn.com/j/MSNBC/Components/Photo/_new/g-tdy-091113-happy-family-11a.grid-6x2.jpg"/>
          <p:cNvPicPr>
            <a:picLocks noChangeAspect="1" noChangeArrowheads="1"/>
          </p:cNvPicPr>
          <p:nvPr/>
        </p:nvPicPr>
        <p:blipFill>
          <a:blip r:embed="rId3" cstate="print"/>
          <a:srcRect/>
          <a:stretch>
            <a:fillRect/>
          </a:stretch>
        </p:blipFill>
        <p:spPr bwMode="auto">
          <a:xfrm>
            <a:off x="4458395" y="3717032"/>
            <a:ext cx="3425973" cy="243576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7931224" cy="764704"/>
          </a:xfrm>
        </p:spPr>
        <p:txBody>
          <a:bodyPr anchor="ctr">
            <a:normAutofit/>
          </a:bodyPr>
          <a:lstStyle/>
          <a:p>
            <a:pPr algn="ctr"/>
            <a:r>
              <a:rPr lang="en-GB" sz="3200" b="1" dirty="0" smtClean="0">
                <a:solidFill>
                  <a:schemeClr val="tx1"/>
                </a:solidFill>
              </a:rPr>
              <a:t>To Think About</a:t>
            </a:r>
            <a:endParaRPr lang="en-GB" sz="3200" b="1" dirty="0">
              <a:solidFill>
                <a:schemeClr val="tx1"/>
              </a:solidFill>
            </a:endParaRPr>
          </a:p>
        </p:txBody>
      </p:sp>
      <p:sp>
        <p:nvSpPr>
          <p:cNvPr id="6" name="Content Placeholder 2"/>
          <p:cNvSpPr txBox="1">
            <a:spLocks/>
          </p:cNvSpPr>
          <p:nvPr/>
        </p:nvSpPr>
        <p:spPr>
          <a:xfrm>
            <a:off x="971600" y="1484784"/>
            <a:ext cx="7128792" cy="4968552"/>
          </a:xfrm>
          <a:prstGeom prst="rect">
            <a:avLst/>
          </a:prstGeom>
        </p:spPr>
        <p:txBody>
          <a:bodyPr vert="horz">
            <a:normAutofit lnSpcReduction="1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kumimoji="0" lang="en-GB" sz="2400" b="0" i="0" u="none" strike="noStrike" kern="1200" cap="none" spc="0" normalizeH="0" baseline="0" noProof="0" dirty="0" smtClean="0">
                <a:ln>
                  <a:noFill/>
                </a:ln>
                <a:solidFill>
                  <a:schemeClr val="tx1"/>
                </a:solidFill>
                <a:effectLst/>
                <a:uLnTx/>
                <a:uFillTx/>
                <a:latin typeface="+mn-lt"/>
                <a:ea typeface="+mn-ea"/>
                <a:cs typeface="+mn-cs"/>
              </a:rPr>
              <a:t> What</a:t>
            </a:r>
            <a:r>
              <a:rPr kumimoji="0" lang="en-GB" sz="2400" b="0" i="0" u="none" strike="noStrike" kern="1200" cap="none" spc="0" normalizeH="0" noProof="0" dirty="0" smtClean="0">
                <a:ln>
                  <a:noFill/>
                </a:ln>
                <a:solidFill>
                  <a:schemeClr val="tx1"/>
                </a:solidFill>
                <a:effectLst/>
                <a:uLnTx/>
                <a:uFillTx/>
                <a:latin typeface="+mn-lt"/>
                <a:ea typeface="+mn-ea"/>
                <a:cs typeface="+mn-cs"/>
              </a:rPr>
              <a:t> can you as a</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kumimoji="0" lang="en-GB" sz="2400" b="0" i="0" u="none" strike="noStrike" kern="1200" cap="none" spc="0" normalizeH="0" noProof="0" dirty="0" smtClean="0">
                <a:ln>
                  <a:noFill/>
                </a:ln>
                <a:solidFill>
                  <a:schemeClr val="tx1"/>
                </a:solidFill>
                <a:effectLst/>
                <a:uLnTx/>
                <a:uFillTx/>
                <a:latin typeface="+mn-lt"/>
                <a:ea typeface="+mn-ea"/>
                <a:cs typeface="+mn-cs"/>
              </a:rPr>
              <a:t>Parent or grandparent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lang="en-GB" sz="2400" dirty="0" err="1" smtClean="0"/>
              <a:t>Neighbor</a:t>
            </a:r>
            <a:endParaRPr kumimoji="0" lang="en-GB" sz="2400" b="0" i="0" u="none" strike="noStrike" kern="1200" cap="none" spc="0" normalizeH="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kumimoji="0" lang="en-GB" sz="2400" b="0" i="0" u="none" strike="noStrike" kern="1200" cap="none" spc="0" normalizeH="0" noProof="0" dirty="0" smtClean="0">
                <a:ln>
                  <a:noFill/>
                </a:ln>
                <a:solidFill>
                  <a:schemeClr val="tx1"/>
                </a:solidFill>
                <a:effectLst/>
                <a:uLnTx/>
                <a:uFillTx/>
                <a:latin typeface="+mn-lt"/>
                <a:ea typeface="+mn-ea"/>
                <a:cs typeface="+mn-cs"/>
              </a:rPr>
              <a:t>Educator</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lang="en-GB" sz="2400" dirty="0" smtClean="0"/>
              <a:t>R</a:t>
            </a:r>
            <a:r>
              <a:rPr kumimoji="0" lang="en-GB" sz="2400" b="0" i="0" u="none" strike="noStrike" kern="1200" cap="none" spc="0" normalizeH="0" noProof="0" dirty="0" err="1" smtClean="0">
                <a:ln>
                  <a:noFill/>
                </a:ln>
                <a:solidFill>
                  <a:schemeClr val="tx1"/>
                </a:solidFill>
                <a:effectLst/>
                <a:uLnTx/>
                <a:uFillTx/>
                <a:latin typeface="+mn-lt"/>
                <a:ea typeface="+mn-ea"/>
                <a:cs typeface="+mn-cs"/>
              </a:rPr>
              <a:t>eligious</a:t>
            </a:r>
            <a:r>
              <a:rPr kumimoji="0" lang="en-GB" sz="2400" b="0" i="0" u="none" strike="noStrike" kern="1200" cap="none" spc="0" normalizeH="0" noProof="0" dirty="0" smtClean="0">
                <a:ln>
                  <a:noFill/>
                </a:ln>
                <a:solidFill>
                  <a:schemeClr val="tx1"/>
                </a:solidFill>
                <a:effectLst/>
                <a:uLnTx/>
                <a:uFillTx/>
                <a:latin typeface="+mn-lt"/>
                <a:ea typeface="+mn-ea"/>
                <a:cs typeface="+mn-cs"/>
              </a:rPr>
              <a:t> leader</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kumimoji="0" lang="en-GB" sz="2400" b="0" i="0" u="none" strike="noStrike" kern="1200" cap="none" spc="0" normalizeH="0" noProof="0" dirty="0" smtClean="0">
                <a:ln>
                  <a:noFill/>
                </a:ln>
                <a:solidFill>
                  <a:schemeClr val="tx1"/>
                </a:solidFill>
                <a:effectLst/>
                <a:uLnTx/>
                <a:uFillTx/>
                <a:latin typeface="+mn-lt"/>
                <a:ea typeface="+mn-ea"/>
                <a:cs typeface="+mn-cs"/>
              </a:rPr>
              <a:t>NGO activist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kumimoji="0" lang="en-GB" sz="2400" b="0" i="0" u="none" strike="noStrike" kern="1200" cap="none" spc="0" normalizeH="0" noProof="0" dirty="0" smtClean="0">
                <a:ln>
                  <a:noFill/>
                </a:ln>
                <a:solidFill>
                  <a:schemeClr val="tx1"/>
                </a:solidFill>
                <a:effectLst/>
                <a:uLnTx/>
                <a:uFillTx/>
                <a:latin typeface="+mn-lt"/>
                <a:ea typeface="+mn-ea"/>
                <a:cs typeface="+mn-cs"/>
              </a:rPr>
              <a:t>Journalist</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lang="en-GB" sz="2400" noProof="0" dirty="0" smtClean="0"/>
              <a:t>H</a:t>
            </a:r>
            <a:r>
              <a:rPr kumimoji="0" lang="en-GB" sz="2400" b="0" i="0" u="none" strike="noStrike" kern="1200" cap="none" spc="0" normalizeH="0" noProof="0" dirty="0" smtClean="0">
                <a:ln>
                  <a:noFill/>
                </a:ln>
                <a:solidFill>
                  <a:schemeClr val="tx1"/>
                </a:solidFill>
                <a:effectLst/>
                <a:uLnTx/>
                <a:uFillTx/>
                <a:latin typeface="+mn-lt"/>
                <a:ea typeface="+mn-ea"/>
                <a:cs typeface="+mn-cs"/>
              </a:rPr>
              <a:t>ealth professional</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lang="en-GB" sz="2400" dirty="0" smtClean="0"/>
              <a:t>Jurist</a:t>
            </a:r>
            <a:r>
              <a:rPr kumimoji="0" lang="en-GB" sz="2400" b="0" i="0" u="none" strike="noStrike" kern="1200" cap="none" spc="0" normalizeH="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lang="en-GB" sz="2400" dirty="0" smtClean="0"/>
              <a:t>Government official</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Arial" pitchFamily="34" charset="0"/>
              <a:buChar char="•"/>
              <a:tabLst/>
              <a:defRPr/>
            </a:pPr>
            <a:r>
              <a:rPr kumimoji="0" lang="en-GB" sz="2400" b="0" i="0" u="none" strike="noStrike" kern="1200" cap="none" spc="0" normalizeH="0" noProof="0" dirty="0" smtClean="0">
                <a:ln>
                  <a:noFill/>
                </a:ln>
                <a:solidFill>
                  <a:schemeClr val="tx1"/>
                </a:solidFill>
                <a:effectLst/>
                <a:uLnTx/>
                <a:uFillTx/>
                <a:latin typeface="+mn-lt"/>
                <a:ea typeface="+mn-ea"/>
                <a:cs typeface="+mn-cs"/>
              </a:rPr>
              <a:t>Etc.</a:t>
            </a: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r>
              <a:rPr lang="en-GB" sz="2400" dirty="0" smtClean="0"/>
              <a:t>... d</a:t>
            </a:r>
            <a:r>
              <a:rPr lang="en-GB" sz="2400" baseline="0" dirty="0" smtClean="0"/>
              <a:t>o</a:t>
            </a:r>
            <a:r>
              <a:rPr lang="en-GB" sz="2400" dirty="0" smtClean="0"/>
              <a:t> to promote a marriage culture?</a:t>
            </a:r>
            <a:endParaRPr kumimoji="0" lang="en-GB"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8694"/>
            <a:ext cx="8075240" cy="562074"/>
          </a:xfrm>
        </p:spPr>
        <p:txBody>
          <a:bodyPr>
            <a:noAutofit/>
          </a:bodyPr>
          <a:lstStyle/>
          <a:p>
            <a:pPr algn="ctr"/>
            <a:r>
              <a:rPr lang="en-GB" sz="3200" b="1" dirty="0" smtClean="0">
                <a:solidFill>
                  <a:schemeClr val="tx1"/>
                </a:solidFill>
              </a:rPr>
              <a:t>How Can We Do Better?</a:t>
            </a:r>
            <a:endParaRPr lang="en-GB" sz="3200" b="1" dirty="0">
              <a:solidFill>
                <a:schemeClr val="tx1"/>
              </a:solidFill>
            </a:endParaRPr>
          </a:p>
        </p:txBody>
      </p:sp>
      <p:sp>
        <p:nvSpPr>
          <p:cNvPr id="3" name="Content Placeholder 2"/>
          <p:cNvSpPr>
            <a:spLocks noGrp="1"/>
          </p:cNvSpPr>
          <p:nvPr>
            <p:ph sz="quarter" idx="1"/>
          </p:nvPr>
        </p:nvSpPr>
        <p:spPr>
          <a:xfrm>
            <a:off x="827584" y="1556792"/>
            <a:ext cx="7704856" cy="2448272"/>
          </a:xfrm>
        </p:spPr>
        <p:txBody>
          <a:bodyPr/>
          <a:lstStyle/>
          <a:p>
            <a:pPr>
              <a:buNone/>
            </a:pPr>
            <a:r>
              <a:rPr lang="en-GB" dirty="0" smtClean="0"/>
              <a:t>	Form discussion groups to explore what more can be done to encourage couples to marry and create an environment where marriages thrive.</a:t>
            </a:r>
          </a:p>
          <a:p>
            <a:pPr>
              <a:buNone/>
            </a:pPr>
            <a:endParaRPr lang="en-GB" dirty="0" smtClean="0"/>
          </a:p>
          <a:p>
            <a:pPr>
              <a:buNone/>
            </a:pPr>
            <a:r>
              <a:rPr lang="en-GB" dirty="0" smtClean="0"/>
              <a:t>	Suggestion: organize groups around professions or interest areas. For example:</a:t>
            </a:r>
          </a:p>
          <a:p>
            <a:pPr>
              <a:buNone/>
            </a:pPr>
            <a:endParaRPr lang="en-GB" dirty="0" smtClean="0"/>
          </a:p>
        </p:txBody>
      </p:sp>
      <p:sp>
        <p:nvSpPr>
          <p:cNvPr id="4" name="TextBox 3"/>
          <p:cNvSpPr txBox="1"/>
          <p:nvPr/>
        </p:nvSpPr>
        <p:spPr>
          <a:xfrm>
            <a:off x="1691680" y="4149080"/>
            <a:ext cx="4608512" cy="1938992"/>
          </a:xfrm>
          <a:prstGeom prst="rect">
            <a:avLst/>
          </a:prstGeom>
          <a:noFill/>
        </p:spPr>
        <p:txBody>
          <a:bodyPr wrap="square" rtlCol="0">
            <a:spAutoFit/>
          </a:bodyPr>
          <a:lstStyle/>
          <a:p>
            <a:pPr>
              <a:buFont typeface="Arial" pitchFamily="34" charset="0"/>
              <a:buChar char="•"/>
            </a:pPr>
            <a:r>
              <a:rPr lang="en-GB" sz="2400" dirty="0" smtClean="0"/>
              <a:t> Schools</a:t>
            </a:r>
          </a:p>
          <a:p>
            <a:pPr>
              <a:buFont typeface="Arial" pitchFamily="34" charset="0"/>
              <a:buChar char="•"/>
            </a:pPr>
            <a:r>
              <a:rPr lang="en-GB" sz="2400" dirty="0" smtClean="0"/>
              <a:t> Community groups</a:t>
            </a:r>
          </a:p>
          <a:p>
            <a:pPr>
              <a:buFont typeface="Arial" pitchFamily="34" charset="0"/>
              <a:buChar char="•"/>
            </a:pPr>
            <a:r>
              <a:rPr lang="en-GB" sz="2400" dirty="0" smtClean="0"/>
              <a:t> Religious organizations</a:t>
            </a:r>
          </a:p>
          <a:p>
            <a:pPr>
              <a:buFont typeface="Arial" pitchFamily="34" charset="0"/>
              <a:buChar char="•"/>
            </a:pPr>
            <a:r>
              <a:rPr lang="en-GB" sz="2400" dirty="0" smtClean="0"/>
              <a:t> Media</a:t>
            </a:r>
          </a:p>
          <a:p>
            <a:pPr>
              <a:buFont typeface="Arial" pitchFamily="34" charset="0"/>
              <a:buChar char="•"/>
            </a:pPr>
            <a:r>
              <a:rPr lang="en-GB" sz="2400" dirty="0" smtClean="0"/>
              <a:t> Government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7931224" cy="764704"/>
          </a:xfrm>
        </p:spPr>
        <p:txBody>
          <a:bodyPr anchor="ctr">
            <a:normAutofit/>
          </a:bodyPr>
          <a:lstStyle/>
          <a:p>
            <a:pPr algn="ctr"/>
            <a:r>
              <a:rPr lang="en-GB" sz="3200" b="1" dirty="0" smtClean="0">
                <a:solidFill>
                  <a:schemeClr val="tx1"/>
                </a:solidFill>
              </a:rPr>
              <a:t>Form Task Forces</a:t>
            </a:r>
            <a:endParaRPr lang="en-GB" sz="3200" b="1" dirty="0">
              <a:solidFill>
                <a:schemeClr val="tx1"/>
              </a:solidFill>
            </a:endParaRPr>
          </a:p>
        </p:txBody>
      </p:sp>
      <p:sp>
        <p:nvSpPr>
          <p:cNvPr id="5" name="Content Placeholder 2"/>
          <p:cNvSpPr>
            <a:spLocks noGrp="1"/>
          </p:cNvSpPr>
          <p:nvPr>
            <p:ph sz="quarter" idx="1"/>
          </p:nvPr>
        </p:nvSpPr>
        <p:spPr>
          <a:xfrm>
            <a:off x="611560" y="1556792"/>
            <a:ext cx="7200800" cy="3528392"/>
          </a:xfrm>
        </p:spPr>
        <p:txBody>
          <a:bodyPr>
            <a:normAutofit/>
          </a:bodyPr>
          <a:lstStyle/>
          <a:p>
            <a:r>
              <a:rPr lang="en-GB" dirty="0" smtClean="0"/>
              <a:t>Invite volunteers to be part of task forces to implement recommendation.</a:t>
            </a:r>
          </a:p>
          <a:p>
            <a:r>
              <a:rPr lang="en-GB" dirty="0" smtClean="0"/>
              <a:t>Assign responsibilities.</a:t>
            </a:r>
          </a:p>
          <a:p>
            <a:r>
              <a:rPr lang="en-GB" dirty="0" smtClean="0"/>
              <a:t>Set a date for task forces to report back to the group.</a:t>
            </a:r>
          </a:p>
          <a:p>
            <a:pPr>
              <a:buNone/>
            </a:pPr>
            <a:endParaRPr lang="en-GB" dirty="0" smtClean="0"/>
          </a:p>
          <a:p>
            <a:pPr>
              <a:buNone/>
            </a:pPr>
            <a:endParaRPr lang="en-GB" dirty="0" smtClean="0"/>
          </a:p>
          <a:p>
            <a:pPr>
              <a:buNone/>
            </a:pPr>
            <a:endParaRPr lang="en-GB" dirty="0" smtClean="0"/>
          </a:p>
          <a:p>
            <a:pPr>
              <a:buNone/>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5616" y="836712"/>
            <a:ext cx="7772400" cy="2547715"/>
          </a:xfrm>
        </p:spPr>
        <p:txBody>
          <a:bodyPr>
            <a:noAutofit/>
          </a:bodyPr>
          <a:lstStyle/>
          <a:p>
            <a:pPr algn="ctr"/>
            <a:r>
              <a:rPr lang="en-GB" sz="4000" dirty="0" smtClean="0"/>
              <a:t>Promoting a </a:t>
            </a:r>
            <a:br>
              <a:rPr lang="en-GB" sz="4000" dirty="0" smtClean="0"/>
            </a:br>
            <a:r>
              <a:rPr lang="en-GB" sz="4000" dirty="0" smtClean="0"/>
              <a:t>Marriage-Friendly Culture</a:t>
            </a:r>
            <a:r>
              <a:rPr lang="en-GB" sz="4000" b="1" dirty="0" smtClean="0"/>
              <a:t> </a:t>
            </a:r>
            <a:endParaRPr lang="en-GB" sz="6000" b="1" dirty="0"/>
          </a:p>
        </p:txBody>
      </p:sp>
      <p:sp>
        <p:nvSpPr>
          <p:cNvPr id="3" name="Subtitle 2"/>
          <p:cNvSpPr>
            <a:spLocks noGrp="1"/>
          </p:cNvSpPr>
          <p:nvPr>
            <p:ph type="subTitle" idx="1"/>
          </p:nvPr>
        </p:nvSpPr>
        <p:spPr>
          <a:xfrm>
            <a:off x="3131840" y="5085184"/>
            <a:ext cx="4640560" cy="553616"/>
          </a:xfrm>
        </p:spPr>
        <p:txBody>
          <a:bodyPr>
            <a:normAutofit fontScale="85000" lnSpcReduction="20000"/>
          </a:bodyPr>
          <a:lstStyle/>
          <a:p>
            <a:r>
              <a:rPr lang="en-GB" dirty="0" smtClean="0"/>
              <a:t>International Leadership Conferences</a:t>
            </a:r>
          </a:p>
          <a:p>
            <a:r>
              <a:rPr lang="en-GB" dirty="0" smtClean="0"/>
              <a:t>Universal Peace Federation</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8694"/>
            <a:ext cx="8075240" cy="562074"/>
          </a:xfrm>
        </p:spPr>
        <p:txBody>
          <a:bodyPr>
            <a:noAutofit/>
          </a:bodyPr>
          <a:lstStyle/>
          <a:p>
            <a:pPr algn="ctr"/>
            <a:r>
              <a:rPr lang="en-GB" sz="3200" b="1" dirty="0" smtClean="0">
                <a:solidFill>
                  <a:schemeClr val="tx1"/>
                </a:solidFill>
              </a:rPr>
              <a:t>Love Is a Life-Long Journey Together</a:t>
            </a:r>
            <a:endParaRPr lang="en-GB" sz="3200" b="1" dirty="0">
              <a:solidFill>
                <a:schemeClr val="tx1"/>
              </a:solidFill>
            </a:endParaRPr>
          </a:p>
        </p:txBody>
      </p:sp>
      <p:sp>
        <p:nvSpPr>
          <p:cNvPr id="3" name="Content Placeholder 2"/>
          <p:cNvSpPr>
            <a:spLocks noGrp="1"/>
          </p:cNvSpPr>
          <p:nvPr>
            <p:ph sz="quarter" idx="1"/>
          </p:nvPr>
        </p:nvSpPr>
        <p:spPr>
          <a:xfrm>
            <a:off x="827584" y="1556792"/>
            <a:ext cx="7704856" cy="4773144"/>
          </a:xfrm>
        </p:spPr>
        <p:txBody>
          <a:bodyPr/>
          <a:lstStyle/>
          <a:p>
            <a:r>
              <a:rPr lang="en-GB" dirty="0" smtClean="0"/>
              <a:t>The family is a ‘school of love’ for all its members. </a:t>
            </a:r>
          </a:p>
          <a:p>
            <a:r>
              <a:rPr lang="en-GB" dirty="0" smtClean="0"/>
              <a:t>We are life-long learners.</a:t>
            </a:r>
          </a:p>
          <a:p>
            <a:pPr>
              <a:buNone/>
            </a:pPr>
            <a:endParaRPr lang="en-GB" dirty="0" smtClean="0"/>
          </a:p>
        </p:txBody>
      </p:sp>
      <p:pic>
        <p:nvPicPr>
          <p:cNvPr id="6" name="Picture 8" descr="http://t0.gstatic.com/images?q=tbn:ANd9GcSjU0yGdde0gTlbpQdcc72EPKFgH7HLAezbmCFWXznGi8pVt7Y0"/>
          <p:cNvPicPr>
            <a:picLocks noChangeAspect="1" noChangeArrowheads="1"/>
          </p:cNvPicPr>
          <p:nvPr/>
        </p:nvPicPr>
        <p:blipFill>
          <a:blip r:embed="rId3" cstate="print"/>
          <a:srcRect/>
          <a:stretch>
            <a:fillRect/>
          </a:stretch>
        </p:blipFill>
        <p:spPr bwMode="auto">
          <a:xfrm>
            <a:off x="4644008" y="4077072"/>
            <a:ext cx="2659912" cy="1800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8694"/>
            <a:ext cx="8075240" cy="562074"/>
          </a:xfrm>
        </p:spPr>
        <p:txBody>
          <a:bodyPr>
            <a:noAutofit/>
          </a:bodyPr>
          <a:lstStyle/>
          <a:p>
            <a:pPr algn="ctr"/>
            <a:r>
              <a:rPr lang="en-GB" sz="3200" b="1" dirty="0" smtClean="0">
                <a:solidFill>
                  <a:schemeClr val="tx1"/>
                </a:solidFill>
              </a:rPr>
              <a:t>What Are We Doing Well?</a:t>
            </a:r>
            <a:endParaRPr lang="en-GB" sz="3200" b="1" dirty="0">
              <a:solidFill>
                <a:schemeClr val="tx1"/>
              </a:solidFill>
            </a:endParaRPr>
          </a:p>
        </p:txBody>
      </p:sp>
      <p:sp>
        <p:nvSpPr>
          <p:cNvPr id="3" name="Content Placeholder 2"/>
          <p:cNvSpPr>
            <a:spLocks noGrp="1"/>
          </p:cNvSpPr>
          <p:nvPr>
            <p:ph sz="quarter" idx="1"/>
          </p:nvPr>
        </p:nvSpPr>
        <p:spPr>
          <a:xfrm>
            <a:off x="827584" y="1556792"/>
            <a:ext cx="7704856" cy="4773144"/>
          </a:xfrm>
        </p:spPr>
        <p:txBody>
          <a:bodyPr/>
          <a:lstStyle/>
          <a:p>
            <a:pPr>
              <a:buNone/>
            </a:pPr>
            <a:r>
              <a:rPr lang="en-GB" dirty="0" smtClean="0"/>
              <a:t>Questions for the audience:</a:t>
            </a:r>
          </a:p>
          <a:p>
            <a:pPr>
              <a:buNone/>
            </a:pPr>
            <a:endParaRPr lang="en-GB" dirty="0" smtClean="0"/>
          </a:p>
          <a:p>
            <a:pPr>
              <a:buNone/>
            </a:pPr>
            <a:r>
              <a:rPr lang="en-GB" dirty="0" smtClean="0"/>
              <a:t>What are we as a community and nation doing to:</a:t>
            </a:r>
          </a:p>
          <a:p>
            <a:r>
              <a:rPr lang="en-GB" dirty="0" smtClean="0"/>
              <a:t>Encourage couples to marry?</a:t>
            </a:r>
          </a:p>
          <a:p>
            <a:r>
              <a:rPr lang="en-GB" dirty="0" smtClean="0"/>
              <a:t>Create an environment where marriages thrive?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352928" cy="720080"/>
          </a:xfrm>
        </p:spPr>
        <p:txBody>
          <a:bodyPr anchor="ctr">
            <a:normAutofit/>
          </a:bodyPr>
          <a:lstStyle/>
          <a:p>
            <a:pPr algn="ctr"/>
            <a:r>
              <a:rPr lang="en-GB" sz="3200" b="1" dirty="0" smtClean="0">
                <a:solidFill>
                  <a:schemeClr val="tx1"/>
                </a:solidFill>
              </a:rPr>
              <a:t>Teach Relationship Skills at School</a:t>
            </a:r>
            <a:endParaRPr lang="en-GB" sz="3200" b="1" dirty="0">
              <a:solidFill>
                <a:schemeClr val="tx1"/>
              </a:solidFill>
            </a:endParaRPr>
          </a:p>
        </p:txBody>
      </p:sp>
      <p:sp>
        <p:nvSpPr>
          <p:cNvPr id="3" name="Content Placeholder 2"/>
          <p:cNvSpPr>
            <a:spLocks noGrp="1"/>
          </p:cNvSpPr>
          <p:nvPr>
            <p:ph sz="quarter" idx="1"/>
          </p:nvPr>
        </p:nvSpPr>
        <p:spPr>
          <a:xfrm>
            <a:off x="611560" y="1507576"/>
            <a:ext cx="7200800" cy="5305800"/>
          </a:xfrm>
        </p:spPr>
        <p:txBody>
          <a:bodyPr>
            <a:normAutofit/>
          </a:bodyPr>
          <a:lstStyle/>
          <a:p>
            <a:r>
              <a:rPr lang="en-GB" sz="2800" dirty="0" smtClean="0"/>
              <a:t>Schools prepare people for jobs.</a:t>
            </a:r>
          </a:p>
          <a:p>
            <a:r>
              <a:rPr lang="en-GB" sz="2800" dirty="0" smtClean="0"/>
              <a:t>They can also teach relationship skills.</a:t>
            </a:r>
            <a:endParaRPr lang="en-GB" sz="2800" b="1" dirty="0" smtClean="0">
              <a:solidFill>
                <a:schemeClr val="accent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424936" cy="864096"/>
          </a:xfrm>
        </p:spPr>
        <p:txBody>
          <a:bodyPr anchor="ctr">
            <a:normAutofit/>
          </a:bodyPr>
          <a:lstStyle/>
          <a:p>
            <a:pPr algn="ctr"/>
            <a:r>
              <a:rPr lang="en-GB" sz="3200" b="1" dirty="0" smtClean="0">
                <a:solidFill>
                  <a:schemeClr val="tx1"/>
                </a:solidFill>
              </a:rPr>
              <a:t>Offer Marriage Preparation and Enrichment</a:t>
            </a:r>
            <a:endParaRPr lang="en-GB" b="1" dirty="0">
              <a:solidFill>
                <a:schemeClr val="tx1"/>
              </a:solidFill>
            </a:endParaRPr>
          </a:p>
        </p:txBody>
      </p:sp>
      <p:sp>
        <p:nvSpPr>
          <p:cNvPr id="3" name="Content Placeholder 2"/>
          <p:cNvSpPr>
            <a:spLocks noGrp="1"/>
          </p:cNvSpPr>
          <p:nvPr>
            <p:ph sz="quarter" idx="1"/>
          </p:nvPr>
        </p:nvSpPr>
        <p:spPr>
          <a:xfrm>
            <a:off x="899592" y="1700808"/>
            <a:ext cx="7632848" cy="4320480"/>
          </a:xfrm>
        </p:spPr>
        <p:txBody>
          <a:bodyPr>
            <a:normAutofit/>
          </a:bodyPr>
          <a:lstStyle/>
          <a:p>
            <a:r>
              <a:rPr lang="en-GB" sz="2800" dirty="0" smtClean="0"/>
              <a:t>By religious organizations</a:t>
            </a:r>
          </a:p>
          <a:p>
            <a:r>
              <a:rPr lang="en-GB" sz="2800" dirty="0" smtClean="0"/>
              <a:t>At community resource </a:t>
            </a:r>
            <a:r>
              <a:rPr lang="en-GB" sz="2800" dirty="0" err="1" smtClean="0"/>
              <a:t>centers</a:t>
            </a:r>
            <a:endParaRPr lang="en-GB" sz="2800" dirty="0" smtClean="0"/>
          </a:p>
          <a:p>
            <a:r>
              <a:rPr lang="en-GB" sz="2800" dirty="0" smtClean="0"/>
              <a:t>At community health </a:t>
            </a:r>
            <a:r>
              <a:rPr lang="en-GB" sz="2800" dirty="0" err="1" smtClean="0"/>
              <a:t>centers</a:t>
            </a:r>
            <a:r>
              <a:rPr lang="en-GB" sz="2800" dirty="0" smtClean="0"/>
              <a:t>, perhaps along with parenting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424936" cy="936104"/>
          </a:xfrm>
        </p:spPr>
        <p:txBody>
          <a:bodyPr anchor="ctr">
            <a:normAutofit/>
          </a:bodyPr>
          <a:lstStyle/>
          <a:p>
            <a:pPr algn="ctr"/>
            <a:r>
              <a:rPr lang="en-GB" sz="2800" b="1" dirty="0" smtClean="0">
                <a:solidFill>
                  <a:schemeClr val="tx1"/>
                </a:solidFill>
              </a:rPr>
              <a:t>Marriage Preparation</a:t>
            </a:r>
            <a:endParaRPr lang="en-GB" sz="2800" b="1" dirty="0">
              <a:solidFill>
                <a:schemeClr val="tx1"/>
              </a:solidFill>
            </a:endParaRPr>
          </a:p>
        </p:txBody>
      </p:sp>
      <p:sp>
        <p:nvSpPr>
          <p:cNvPr id="3" name="Content Placeholder 2"/>
          <p:cNvSpPr>
            <a:spLocks noGrp="1"/>
          </p:cNvSpPr>
          <p:nvPr>
            <p:ph sz="quarter" idx="1"/>
          </p:nvPr>
        </p:nvSpPr>
        <p:spPr>
          <a:xfrm>
            <a:off x="827584" y="1484784"/>
            <a:ext cx="7560840" cy="4320480"/>
          </a:xfrm>
        </p:spPr>
        <p:txBody>
          <a:bodyPr>
            <a:normAutofit/>
          </a:bodyPr>
          <a:lstStyle/>
          <a:p>
            <a:r>
              <a:rPr lang="en-GB" sz="2800" dirty="0" smtClean="0"/>
              <a:t>Identify areas of compatibility</a:t>
            </a:r>
          </a:p>
          <a:p>
            <a:r>
              <a:rPr lang="en-GB" sz="2800" dirty="0" smtClean="0"/>
              <a:t>Identify potential areas of conflict: finances, roles and responsibilities, child-rearing, in-laws</a:t>
            </a:r>
          </a:p>
          <a:p>
            <a:r>
              <a:rPr lang="en-GB" sz="2800" dirty="0" smtClean="0"/>
              <a:t> Teach strategies that help marriages succeed.</a:t>
            </a:r>
          </a:p>
          <a:p>
            <a:pPr>
              <a:buNone/>
            </a:pPr>
            <a:endParaRPr lang="en-GB" sz="2800" dirty="0" smtClean="0"/>
          </a:p>
          <a:p>
            <a:pPr>
              <a:buNone/>
            </a:pPr>
            <a:r>
              <a:rPr lang="en-GB" sz="2800" dirty="0" smtClean="0"/>
              <a:t>    Preventive education is cheaper than picking up the pieces afterwards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92696"/>
            <a:ext cx="8784976" cy="720080"/>
          </a:xfrm>
        </p:spPr>
        <p:txBody>
          <a:bodyPr anchor="ctr">
            <a:noAutofit/>
          </a:bodyPr>
          <a:lstStyle/>
          <a:p>
            <a:pPr algn="ctr"/>
            <a:r>
              <a:rPr lang="en-GB" sz="2800" b="1" dirty="0" smtClean="0">
                <a:solidFill>
                  <a:schemeClr val="tx1"/>
                </a:solidFill>
              </a:rPr>
              <a:t>Marriage Enrichment</a:t>
            </a:r>
            <a:endParaRPr lang="en-GB" sz="2800" dirty="0">
              <a:solidFill>
                <a:schemeClr val="tx1"/>
              </a:solidFill>
            </a:endParaRPr>
          </a:p>
        </p:txBody>
      </p:sp>
      <p:sp>
        <p:nvSpPr>
          <p:cNvPr id="3" name="Content Placeholder 2"/>
          <p:cNvSpPr>
            <a:spLocks noGrp="1"/>
          </p:cNvSpPr>
          <p:nvPr>
            <p:ph sz="quarter" idx="1"/>
          </p:nvPr>
        </p:nvSpPr>
        <p:spPr>
          <a:xfrm>
            <a:off x="539552" y="1536176"/>
            <a:ext cx="7344816" cy="4917160"/>
          </a:xfrm>
        </p:spPr>
        <p:txBody>
          <a:bodyPr>
            <a:normAutofit/>
          </a:bodyPr>
          <a:lstStyle/>
          <a:p>
            <a:pPr>
              <a:buNone/>
            </a:pPr>
            <a:r>
              <a:rPr lang="en-GB" sz="2800" dirty="0" smtClean="0"/>
              <a:t>    Since marital relationships typically go up and down, communities could set up relationship </a:t>
            </a:r>
            <a:r>
              <a:rPr lang="en-GB" sz="2800" dirty="0" err="1" smtClean="0"/>
              <a:t>centers</a:t>
            </a:r>
            <a:r>
              <a:rPr lang="en-GB" sz="2800" dirty="0" smtClean="0"/>
              <a:t> to provide</a:t>
            </a:r>
            <a:endParaRPr lang="en-GB" sz="2800" b="1" dirty="0" smtClean="0">
              <a:solidFill>
                <a:schemeClr val="accent5">
                  <a:lumMod val="50000"/>
                </a:schemeClr>
              </a:solidFill>
            </a:endParaRPr>
          </a:p>
          <a:p>
            <a:pPr lvl="1"/>
            <a:r>
              <a:rPr lang="en-GB" dirty="0" smtClean="0"/>
              <a:t>Marriage enrichment</a:t>
            </a:r>
          </a:p>
          <a:p>
            <a:pPr lvl="1"/>
            <a:r>
              <a:rPr lang="en-GB" dirty="0" smtClean="0"/>
              <a:t>Mentoring</a:t>
            </a:r>
          </a:p>
          <a:p>
            <a:pPr lvl="1"/>
            <a:r>
              <a:rPr lang="en-GB" dirty="0" smtClean="0"/>
              <a:t>Parenting education</a:t>
            </a:r>
          </a:p>
          <a:p>
            <a:pPr lvl="1"/>
            <a:r>
              <a:rPr lang="en-GB" dirty="0" smtClean="0"/>
              <a:t>Couples </a:t>
            </a:r>
            <a:r>
              <a:rPr lang="en-GB" dirty="0" err="1" smtClean="0"/>
              <a:t>counseling</a:t>
            </a:r>
            <a:endParaRPr lang="en-GB" dirty="0" smtClean="0"/>
          </a:p>
          <a:p>
            <a:pPr marL="273050" lvl="1" indent="-273050">
              <a:buNone/>
            </a:pPr>
            <a:endParaRPr lang="en-GB" b="1" dirty="0" smtClean="0"/>
          </a:p>
          <a:p>
            <a:pPr lvl="1"/>
            <a:endParaRPr lang="en-GB" b="1" dirty="0" smtClean="0"/>
          </a:p>
          <a:p>
            <a:pPr lvl="1"/>
            <a:endParaRPr lang="en-GB" b="1" dirty="0" smtClean="0"/>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464168"/>
            <a:ext cx="8352928" cy="5133184"/>
          </a:xfrm>
        </p:spPr>
        <p:txBody>
          <a:bodyPr>
            <a:normAutofit/>
          </a:bodyPr>
          <a:lstStyle/>
          <a:p>
            <a:pPr lvl="1"/>
            <a:r>
              <a:rPr lang="en-GB" dirty="0" smtClean="0"/>
              <a:t>Older relatives can encourage and mentor young couples</a:t>
            </a:r>
          </a:p>
          <a:p>
            <a:pPr lvl="1"/>
            <a:r>
              <a:rPr lang="en-GB" dirty="0" smtClean="0"/>
              <a:t>Religious organizations or community </a:t>
            </a:r>
            <a:r>
              <a:rPr lang="en-GB" dirty="0" err="1" smtClean="0"/>
              <a:t>centers</a:t>
            </a:r>
            <a:r>
              <a:rPr lang="en-GB" dirty="0" smtClean="0"/>
              <a:t> can recruit mentor couples and arrange matches for perhaps the first year of marriage.</a:t>
            </a:r>
          </a:p>
          <a:p>
            <a:endParaRPr lang="en-GB" dirty="0" smtClean="0"/>
          </a:p>
        </p:txBody>
      </p:sp>
      <p:sp>
        <p:nvSpPr>
          <p:cNvPr id="4" name="Title 1"/>
          <p:cNvSpPr txBox="1">
            <a:spLocks/>
          </p:cNvSpPr>
          <p:nvPr/>
        </p:nvSpPr>
        <p:spPr>
          <a:xfrm>
            <a:off x="216024" y="764704"/>
            <a:ext cx="8748464" cy="720080"/>
          </a:xfrm>
          <a:prstGeom prst="rect">
            <a:avLst/>
          </a:prstGeom>
        </p:spPr>
        <p:txBody>
          <a:bodyPr vert="horz" anchor="ctr">
            <a:normAutofit fontScale="97500"/>
          </a:bodyPr>
          <a:lstStyle/>
          <a:p>
            <a:pPr lvl="0" algn="ctr">
              <a:spcBef>
                <a:spcPct val="0"/>
              </a:spcBef>
              <a:defRPr/>
            </a:pPr>
            <a:r>
              <a:rPr lang="en-GB" sz="3200" b="1" cap="small" noProof="0" dirty="0" smtClean="0">
                <a:latin typeface="+mj-lt"/>
              </a:rPr>
              <a:t>Match Newlyweds with Mentor Couples</a:t>
            </a:r>
            <a:endParaRPr kumimoji="0" lang="en-GB" sz="3200" b="0" i="0" strike="noStrike" kern="1200" cap="small" spc="0" normalizeH="0" noProof="0" dirty="0">
              <a:ln>
                <a:noFill/>
              </a:ln>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8402</TotalTime>
  <Words>1053</Words>
  <Application>Microsoft Office PowerPoint</Application>
  <PresentationFormat>On-screen Show (4:3)</PresentationFormat>
  <Paragraphs>143</Paragraphs>
  <Slides>16</Slides>
  <Notes>15</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Oriel</vt:lpstr>
      <vt:lpstr>Median</vt:lpstr>
      <vt:lpstr>Universal Peace Federation</vt:lpstr>
      <vt:lpstr>Promoting a  Marriage-Friendly Culture </vt:lpstr>
      <vt:lpstr>Love Is a Life-Long Journey Together</vt:lpstr>
      <vt:lpstr>What Are We Doing Well?</vt:lpstr>
      <vt:lpstr>Teach Relationship Skills at School</vt:lpstr>
      <vt:lpstr>Offer Marriage Preparation and Enrichment</vt:lpstr>
      <vt:lpstr>Marriage Preparation</vt:lpstr>
      <vt:lpstr>Marriage Enrichment</vt:lpstr>
      <vt:lpstr>Slide 9</vt:lpstr>
      <vt:lpstr>Celebrate Marriage Milestones</vt:lpstr>
      <vt:lpstr>Slide 11</vt:lpstr>
      <vt:lpstr>Encourage Marriage through Public Policy </vt:lpstr>
      <vt:lpstr>Conclusion</vt:lpstr>
      <vt:lpstr>To Think About</vt:lpstr>
      <vt:lpstr>How Can We Do Better?</vt:lpstr>
      <vt:lpstr>Form Task Forces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Challenge of Redefining Marriage to Include Same-Sex Couples</dc:title>
  <dc:creator>Daddy</dc:creator>
  <cp:lastModifiedBy>Balcomb</cp:lastModifiedBy>
  <cp:revision>166</cp:revision>
  <dcterms:created xsi:type="dcterms:W3CDTF">2011-05-25T18:52:40Z</dcterms:created>
  <dcterms:modified xsi:type="dcterms:W3CDTF">2011-10-04T20:29:39Z</dcterms:modified>
</cp:coreProperties>
</file>