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0"/>
  </p:notesMasterIdLst>
  <p:sldIdLst>
    <p:sldId id="391" r:id="rId3"/>
    <p:sldId id="386" r:id="rId4"/>
    <p:sldId id="384" r:id="rId5"/>
    <p:sldId id="392" r:id="rId6"/>
    <p:sldId id="387" r:id="rId7"/>
    <p:sldId id="385" r:id="rId8"/>
    <p:sldId id="315" r:id="rId9"/>
    <p:sldId id="390" r:id="rId10"/>
    <p:sldId id="267" r:id="rId11"/>
    <p:sldId id="336" r:id="rId12"/>
    <p:sldId id="318" r:id="rId13"/>
    <p:sldId id="270" r:id="rId14"/>
    <p:sldId id="371" r:id="rId15"/>
    <p:sldId id="389" r:id="rId16"/>
    <p:sldId id="335" r:id="rId17"/>
    <p:sldId id="388" r:id="rId18"/>
    <p:sldId id="376"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 xmlns:p14="http://schemas.microsoft.com/office/powerpoint/2010/main">
          <a:srgbClr val="FF0000"/>
        </p14:laserClr>
      </p:ext>
      <p:ext uri="{2FDB2607-1784-4EEB-B798-7EB5836EED8A}">
        <p14:showMediaCtrls xmlns:mc="http://schemas.openxmlformats.org/markup-compatibility/2006" xmlns:mv="urn:schemas-microsoft-com:mac:vml" xmlns="" xmlns:p14="http://schemas.microsoft.com/office/powerpoint/2010/main" val="1"/>
      </p:ext>
    </p:extLst>
  </p:showPr>
  <p:clrMru>
    <a:srgbClr val="FF5050"/>
  </p:clrMru>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7" autoAdjust="0"/>
    <p:restoredTop sz="86395" autoAdjust="0"/>
  </p:normalViewPr>
  <p:slideViewPr>
    <p:cSldViewPr>
      <p:cViewPr>
        <p:scale>
          <a:sx n="32" d="100"/>
          <a:sy n="32" d="100"/>
        </p:scale>
        <p:origin x="-1387"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3" d="100"/>
          <a:sy n="53" d="100"/>
        </p:scale>
        <p:origin x="-2026" y="48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F3544-D9F2-49A1-A921-D99829BB72E0}" type="datetimeFigureOut">
              <a:rPr lang="en-GB" smtClean="0"/>
              <a:pPr/>
              <a:t>07/10/2011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5674C-7DE0-4CB5-B161-56663AC7B456}" type="slidenum">
              <a:rPr lang="en-GB" smtClean="0"/>
              <a:pPr/>
              <a:t>‹#›</a:t>
            </a:fld>
            <a:endParaRPr lang="en-GB"/>
          </a:p>
        </p:txBody>
      </p:sp>
    </p:spTree>
    <p:extLst>
      <p:ext uri="{BB962C8B-B14F-4D97-AF65-F5344CB8AC3E}">
        <p14:creationId xmlns:mc="http://schemas.openxmlformats.org/markup-compatibility/2006" xmlns:mv="urn:schemas-microsoft-com:mac:vml" xmlns="" xmlns:p14="http://schemas.microsoft.com/office/powerpoint/2010/main" val="416836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A5674C-7DE0-4CB5-B161-56663AC7B45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solidFill>
                  <a:schemeClr val="tx1"/>
                </a:solidFill>
              </a:rPr>
              <a:t>With the martial commitment and fidelity in </a:t>
            </a:r>
            <a:r>
              <a:rPr lang="en-GB" b="1" dirty="0" smtClean="0">
                <a:solidFill>
                  <a:schemeClr val="tx1"/>
                </a:solidFill>
              </a:rPr>
              <a:t>place, </a:t>
            </a:r>
            <a:r>
              <a:rPr lang="en-GB" b="1" dirty="0" smtClean="0">
                <a:solidFill>
                  <a:schemeClr val="tx1"/>
                </a:solidFill>
              </a:rPr>
              <a:t>married partners as a pair, </a:t>
            </a:r>
            <a:r>
              <a:rPr lang="en-GB" b="1" dirty="0" smtClean="0">
                <a:solidFill>
                  <a:schemeClr val="tx1"/>
                </a:solidFill>
              </a:rPr>
              <a:t/>
            </a:r>
            <a:br>
              <a:rPr lang="en-GB" b="1" dirty="0" smtClean="0">
                <a:solidFill>
                  <a:schemeClr val="tx1"/>
                </a:solidFill>
              </a:rPr>
            </a:br>
            <a:r>
              <a:rPr lang="en-GB" b="1" dirty="0" smtClean="0">
                <a:solidFill>
                  <a:schemeClr val="tx1"/>
                </a:solidFill>
              </a:rPr>
              <a:t>on </a:t>
            </a:r>
            <a:r>
              <a:rPr lang="en-GB" b="1" dirty="0" smtClean="0"/>
              <a:t>a</a:t>
            </a:r>
            <a:r>
              <a:rPr lang="en-GB" b="1" dirty="0" smtClean="0">
                <a:solidFill>
                  <a:schemeClr val="tx1"/>
                </a:solidFill>
              </a:rPr>
              <a:t>verage, do </a:t>
            </a:r>
            <a:r>
              <a:rPr lang="en-GB" b="1" dirty="0" smtClean="0"/>
              <a:t>b</a:t>
            </a:r>
            <a:r>
              <a:rPr lang="en-GB" b="1" dirty="0" smtClean="0">
                <a:solidFill>
                  <a:schemeClr val="tx1"/>
                </a:solidFill>
              </a:rPr>
              <a:t>etter on almost every social </a:t>
            </a:r>
            <a:r>
              <a:rPr lang="en-GB" b="1" dirty="0" smtClean="0"/>
              <a:t>s</a:t>
            </a:r>
            <a:r>
              <a:rPr lang="en-GB" b="1" dirty="0" smtClean="0">
                <a:solidFill>
                  <a:schemeClr val="tx1"/>
                </a:solidFill>
              </a:rPr>
              <a:t>cale.</a:t>
            </a:r>
          </a:p>
          <a:p>
            <a:pPr>
              <a:buNone/>
            </a:pPr>
            <a:r>
              <a:rPr lang="en-GB" sz="1200" dirty="0" smtClean="0"/>
              <a:t>Married partners with children – working together through life for a healthy, meaningful purpose - are also, on average</a:t>
            </a:r>
            <a:r>
              <a:rPr lang="en-GB" dirty="0" smtClean="0"/>
              <a:t>:</a:t>
            </a:r>
            <a:endParaRPr lang="en-GB" sz="1200" dirty="0" smtClean="0"/>
          </a:p>
          <a:p>
            <a:r>
              <a:rPr lang="en-GB" sz="1200" u="sng" dirty="0" smtClean="0"/>
              <a:t>Wealthier</a:t>
            </a:r>
            <a:r>
              <a:rPr lang="en-GB" sz="1200" dirty="0" smtClean="0"/>
              <a:t> (married men earn between 10% to 40% more than single men; they save more than single men; if you have </a:t>
            </a:r>
            <a:r>
              <a:rPr lang="en-GB" dirty="0" smtClean="0"/>
              <a:t>others</a:t>
            </a:r>
            <a:r>
              <a:rPr lang="en-GB" sz="1200" dirty="0" smtClean="0"/>
              <a:t> </a:t>
            </a:r>
            <a:r>
              <a:rPr lang="en-GB" sz="1200" dirty="0" smtClean="0"/>
              <a:t>to take care of it motivates you to do whatever it takes to support </a:t>
            </a:r>
            <a:r>
              <a:rPr lang="en-GB" dirty="0" smtClean="0"/>
              <a:t>them</a:t>
            </a:r>
            <a:r>
              <a:rPr lang="en-GB" sz="1200" dirty="0" smtClean="0"/>
              <a:t>.)</a:t>
            </a:r>
            <a:endParaRPr lang="en-GB" sz="1200" dirty="0" smtClean="0"/>
          </a:p>
          <a:p>
            <a:r>
              <a:rPr lang="en-GB" sz="1200" u="sng" dirty="0" smtClean="0"/>
              <a:t>Healthier</a:t>
            </a:r>
            <a:r>
              <a:rPr lang="en-GB" sz="1200" dirty="0" smtClean="0"/>
              <a:t> (less likely to smoke, drink heavily, or be physically inactive; </a:t>
            </a:r>
            <a:r>
              <a:rPr lang="en-GB" sz="1200" dirty="0" smtClean="0"/>
              <a:t>more likely to eat better and have </a:t>
            </a:r>
            <a:r>
              <a:rPr lang="en-GB" sz="1200" dirty="0" smtClean="0"/>
              <a:t>more </a:t>
            </a:r>
            <a:r>
              <a:rPr lang="en-GB" dirty="0" smtClean="0"/>
              <a:t>resources</a:t>
            </a:r>
            <a:r>
              <a:rPr lang="en-GB" sz="1200" dirty="0" smtClean="0"/>
              <a:t> for </a:t>
            </a:r>
            <a:r>
              <a:rPr lang="en-GB" sz="1200" dirty="0" smtClean="0"/>
              <a:t>a healthier </a:t>
            </a:r>
            <a:r>
              <a:rPr lang="en-GB" sz="1200" dirty="0" smtClean="0"/>
              <a:t>life)</a:t>
            </a:r>
          </a:p>
          <a:p>
            <a:r>
              <a:rPr lang="en-GB" u="sng" dirty="0" smtClean="0"/>
              <a:t>B</a:t>
            </a:r>
            <a:r>
              <a:rPr lang="en-GB" sz="1200" u="sng" dirty="0" smtClean="0"/>
              <a:t>etter sex </a:t>
            </a:r>
            <a:r>
              <a:rPr lang="en-GB" sz="1200" dirty="0" smtClean="0"/>
              <a:t>(because of trust,  mutual understanding)  </a:t>
            </a:r>
          </a:p>
          <a:p>
            <a:r>
              <a:rPr lang="en-GB" u="sng" dirty="0" smtClean="0"/>
              <a:t>H</a:t>
            </a:r>
            <a:r>
              <a:rPr lang="en-GB" sz="1200" u="sng" dirty="0" smtClean="0"/>
              <a:t>appier</a:t>
            </a:r>
            <a:r>
              <a:rPr lang="en-GB" sz="1200" dirty="0" smtClean="0"/>
              <a:t> </a:t>
            </a:r>
            <a:r>
              <a:rPr lang="en-GB" dirty="0" smtClean="0"/>
              <a:t>(being</a:t>
            </a:r>
            <a:r>
              <a:rPr lang="en-GB" dirty="0" smtClean="0"/>
              <a:t> </a:t>
            </a:r>
            <a:r>
              <a:rPr lang="en-GB" dirty="0" smtClean="0"/>
              <a:t>committed to something bigger than </a:t>
            </a:r>
            <a:r>
              <a:rPr lang="en-GB" dirty="0" smtClean="0"/>
              <a:t>themselves </a:t>
            </a:r>
            <a:r>
              <a:rPr lang="en-GB" dirty="0" smtClean="0"/>
              <a:t>contributes to happiness</a:t>
            </a:r>
            <a:r>
              <a:rPr lang="en-GB" sz="1200" dirty="0" smtClean="0"/>
              <a:t>. 40% of married people said they were generally happy with their life, while only 25% of single people said they were.)</a:t>
            </a:r>
          </a:p>
          <a:p>
            <a:pPr>
              <a:buNone/>
            </a:pPr>
            <a:r>
              <a:rPr lang="en-GB" sz="1200" u="sng" dirty="0" smtClean="0"/>
              <a:t>Live </a:t>
            </a:r>
            <a:r>
              <a:rPr lang="en-GB" sz="1200" u="sng" dirty="0" smtClean="0"/>
              <a:t>longer </a:t>
            </a:r>
            <a:r>
              <a:rPr lang="en-GB" sz="1200" dirty="0" smtClean="0"/>
              <a:t>(when </a:t>
            </a:r>
            <a:r>
              <a:rPr lang="en-GB" sz="1200" dirty="0" smtClean="0"/>
              <a:t>compared to cohabiting couples, single </a:t>
            </a:r>
            <a:r>
              <a:rPr lang="en-GB" dirty="0" smtClean="0"/>
              <a:t>parents</a:t>
            </a:r>
            <a:r>
              <a:rPr lang="en-GB" sz="1200" dirty="0" smtClean="0"/>
              <a:t> </a:t>
            </a:r>
            <a:r>
              <a:rPr lang="en-GB" sz="1200" dirty="0" smtClean="0"/>
              <a:t>and </a:t>
            </a:r>
            <a:r>
              <a:rPr lang="en-GB" sz="1200" dirty="0" smtClean="0"/>
              <a:t>divorced people)</a:t>
            </a:r>
            <a:endParaRPr lang="en-GB" sz="1200" dirty="0" smtClean="0"/>
          </a:p>
          <a:p>
            <a:pPr>
              <a:buNone/>
            </a:pPr>
            <a:endParaRPr lang="en-GB" sz="1200" dirty="0" smtClean="0"/>
          </a:p>
          <a:p>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10</a:t>
            </a:fld>
            <a:endParaRPr lang="en-GB"/>
          </a:p>
        </p:txBody>
      </p:sp>
      <p:pic>
        <p:nvPicPr>
          <p:cNvPr id="4098" name="Picture 2" descr="C:\Users\Joy\Desktop\Photos for family PowerPoints\elderly couple.jpg"/>
          <p:cNvPicPr>
            <a:picLocks noChangeAspect="1" noChangeArrowheads="1"/>
          </p:cNvPicPr>
          <p:nvPr/>
        </p:nvPicPr>
        <p:blipFill>
          <a:blip r:embed="rId3"/>
          <a:srcRect/>
          <a:stretch>
            <a:fillRect/>
          </a:stretch>
        </p:blipFill>
        <p:spPr bwMode="auto">
          <a:xfrm>
            <a:off x="3501008" y="2915816"/>
            <a:ext cx="1641500" cy="1095681"/>
          </a:xfrm>
          <a:prstGeom prst="rect">
            <a:avLst/>
          </a:prstGeom>
          <a:noFill/>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solidFill>
                  <a:schemeClr val="tx1"/>
                </a:solidFill>
              </a:rPr>
              <a:t>Husbands </a:t>
            </a:r>
            <a:r>
              <a:rPr lang="en-GB" u="sng" dirty="0" smtClean="0">
                <a:solidFill>
                  <a:schemeClr val="tx1"/>
                </a:solidFill>
              </a:rPr>
              <a:t>also, on </a:t>
            </a:r>
            <a:r>
              <a:rPr lang="en-GB" u="sng" dirty="0" smtClean="0"/>
              <a:t>a</a:t>
            </a:r>
            <a:r>
              <a:rPr lang="en-GB" u="sng" dirty="0" smtClean="0">
                <a:solidFill>
                  <a:schemeClr val="tx1"/>
                </a:solidFill>
              </a:rPr>
              <a:t>verage, do </a:t>
            </a:r>
            <a:r>
              <a:rPr lang="en-GB" u="sng" dirty="0" smtClean="0"/>
              <a:t>b</a:t>
            </a:r>
            <a:r>
              <a:rPr lang="en-GB" u="sng" dirty="0" smtClean="0">
                <a:solidFill>
                  <a:schemeClr val="tx1"/>
                </a:solidFill>
              </a:rPr>
              <a:t>etter on every social </a:t>
            </a:r>
            <a:r>
              <a:rPr lang="en-GB" u="sng" dirty="0" smtClean="0"/>
              <a:t>s</a:t>
            </a:r>
            <a:r>
              <a:rPr lang="en-GB" u="sng" dirty="0" smtClean="0">
                <a:solidFill>
                  <a:schemeClr val="tx1"/>
                </a:solidFill>
              </a:rPr>
              <a:t>cale:</a:t>
            </a:r>
          </a:p>
          <a:p>
            <a:r>
              <a:rPr lang="en-GB" dirty="0" smtClean="0"/>
              <a:t>- </a:t>
            </a:r>
            <a:r>
              <a:rPr lang="en-GB" dirty="0" smtClean="0"/>
              <a:t> </a:t>
            </a:r>
            <a:r>
              <a:rPr lang="en-GB" dirty="0" smtClean="0"/>
              <a:t>Marriage</a:t>
            </a:r>
            <a:r>
              <a:rPr lang="en-GB" dirty="0" smtClean="0"/>
              <a:t> </a:t>
            </a:r>
            <a:r>
              <a:rPr lang="en-GB" dirty="0" smtClean="0"/>
              <a:t>allows men to channel their natural sex drive into something that has positive outcomes for society. </a:t>
            </a:r>
          </a:p>
          <a:p>
            <a:r>
              <a:rPr lang="en-GB" dirty="0" smtClean="0"/>
              <a:t>- </a:t>
            </a:r>
            <a:r>
              <a:rPr lang="en-GB" dirty="0" smtClean="0"/>
              <a:t> It </a:t>
            </a:r>
            <a:r>
              <a:rPr lang="en-GB" dirty="0" smtClean="0"/>
              <a:t>allows men to enter into community building - helping them move from independent thinking to thinking about how they can use their life to benefit others – and to find meaning through focusing on homebuilding and child rearing.</a:t>
            </a:r>
          </a:p>
          <a:p>
            <a:pPr>
              <a:buFontTx/>
              <a:buChar char="-"/>
            </a:pPr>
            <a:r>
              <a:rPr lang="en-GB" dirty="0" smtClean="0"/>
              <a:t> With </a:t>
            </a:r>
            <a:r>
              <a:rPr lang="en-GB" dirty="0" smtClean="0"/>
              <a:t>purpose and </a:t>
            </a:r>
            <a:r>
              <a:rPr lang="en-GB" dirty="0" smtClean="0"/>
              <a:t>meaning, </a:t>
            </a:r>
            <a:r>
              <a:rPr lang="en-GB" dirty="0" smtClean="0"/>
              <a:t>research shows they drink less, are more stable in their jobs, are less likely to commit crimes or violence, are less likely to take drugs, are less likely to visit prostitutes or sleep around, etc</a:t>
            </a:r>
            <a:r>
              <a:rPr lang="en-GB" dirty="0" smtClean="0"/>
              <a:t>.</a:t>
            </a:r>
          </a:p>
          <a:p>
            <a:pPr>
              <a:buFontTx/>
              <a:buChar char="-"/>
            </a:pPr>
            <a:r>
              <a:rPr lang="en-GB" dirty="0" smtClean="0"/>
              <a:t> They also live an average of 10 years longer.</a:t>
            </a:r>
            <a:endParaRPr lang="en-GB" dirty="0" smtClean="0"/>
          </a:p>
          <a:p>
            <a:endParaRPr lang="en-US" dirty="0" smtClean="0"/>
          </a:p>
          <a:p>
            <a:r>
              <a:rPr lang="en-US" dirty="0" smtClean="0">
                <a:solidFill>
                  <a:schemeClr val="tx1">
                    <a:lumMod val="95000"/>
                  </a:schemeClr>
                </a:solidFill>
              </a:rPr>
              <a:t>“Because of divorce, young men in England and Germany have become much more prone to criminality, drug abuse, and </a:t>
            </a:r>
            <a:r>
              <a:rPr lang="en-GB" dirty="0" smtClean="0">
                <a:solidFill>
                  <a:schemeClr val="tx1">
                    <a:lumMod val="95000"/>
                  </a:schemeClr>
                </a:solidFill>
              </a:rPr>
              <a:t>sub-criminal disorder.”</a:t>
            </a:r>
            <a:r>
              <a:rPr lang="en-US" dirty="0" smtClean="0">
                <a:solidFill>
                  <a:schemeClr val="tx1">
                    <a:lumMod val="95000"/>
                  </a:schemeClr>
                </a:solidFill>
              </a:rPr>
              <a:t> </a:t>
            </a:r>
          </a:p>
          <a:p>
            <a:pPr algn="r"/>
            <a:r>
              <a:rPr lang="en-US" dirty="0" smtClean="0">
                <a:solidFill>
                  <a:schemeClr val="tx1">
                    <a:lumMod val="95000"/>
                  </a:schemeClr>
                </a:solidFill>
              </a:rPr>
              <a:t>Norman Dennis, University of Newcastle, UK</a:t>
            </a:r>
          </a:p>
          <a:p>
            <a:pPr>
              <a:buFont typeface="Wingdings" pitchFamily="2" charset="2"/>
              <a:buNone/>
            </a:pPr>
            <a:endParaRPr lang="en-US" dirty="0" smtClean="0">
              <a:solidFill>
                <a:schemeClr val="tx1">
                  <a:lumMod val="95000"/>
                </a:schemeClr>
              </a:solidFill>
            </a:endParaRPr>
          </a:p>
          <a:p>
            <a:r>
              <a:rPr lang="en-US" dirty="0" smtClean="0">
                <a:solidFill>
                  <a:schemeClr val="tx1">
                    <a:lumMod val="95000"/>
                  </a:schemeClr>
                </a:solidFill>
              </a:rPr>
              <a:t>“When men and boys embrace the norm of stable married life, violence and disorder decline, and peace ensues as men become </a:t>
            </a:r>
            <a:r>
              <a:rPr lang="en-GB" dirty="0" smtClean="0">
                <a:solidFill>
                  <a:schemeClr val="tx1">
                    <a:lumMod val="95000"/>
                  </a:schemeClr>
                </a:solidFill>
              </a:rPr>
              <a:t>stakeholders in community life.”</a:t>
            </a:r>
            <a:r>
              <a:rPr lang="en-US" dirty="0" smtClean="0">
                <a:solidFill>
                  <a:schemeClr val="tx1">
                    <a:lumMod val="95000"/>
                  </a:schemeClr>
                </a:solidFill>
              </a:rPr>
              <a:t> </a:t>
            </a:r>
          </a:p>
          <a:p>
            <a:pPr algn="r"/>
            <a:r>
              <a:rPr lang="en-GB" dirty="0" smtClean="0">
                <a:solidFill>
                  <a:schemeClr val="tx1">
                    <a:lumMod val="95000"/>
                  </a:schemeClr>
                </a:solidFill>
              </a:rPr>
              <a:t>Sociologist David </a:t>
            </a:r>
            <a:r>
              <a:rPr lang="en-GB" dirty="0" err="1" smtClean="0">
                <a:solidFill>
                  <a:schemeClr val="tx1">
                    <a:lumMod val="95000"/>
                  </a:schemeClr>
                </a:solidFill>
              </a:rPr>
              <a:t>Courtwright</a:t>
            </a:r>
            <a:endParaRPr lang="en-GB" dirty="0" smtClean="0">
              <a:solidFill>
                <a:schemeClr val="tx1">
                  <a:lumMod val="95000"/>
                </a:schemeClr>
              </a:solidFill>
            </a:endParaRPr>
          </a:p>
          <a:p>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solidFill>
                  <a:schemeClr val="tx1"/>
                </a:solidFill>
              </a:rPr>
              <a:t>Wives also</a:t>
            </a:r>
            <a:r>
              <a:rPr lang="en-GB" u="sng" dirty="0" smtClean="0">
                <a:solidFill>
                  <a:schemeClr val="tx1"/>
                </a:solidFill>
              </a:rPr>
              <a:t>, on </a:t>
            </a:r>
            <a:r>
              <a:rPr lang="en-GB" u="sng" dirty="0" smtClean="0"/>
              <a:t>a</a:t>
            </a:r>
            <a:r>
              <a:rPr lang="en-GB" u="sng" dirty="0" smtClean="0">
                <a:solidFill>
                  <a:schemeClr val="tx1"/>
                </a:solidFill>
              </a:rPr>
              <a:t>verage, </a:t>
            </a:r>
            <a:r>
              <a:rPr lang="en-GB" u="sng" dirty="0" smtClean="0">
                <a:solidFill>
                  <a:schemeClr val="tx1"/>
                </a:solidFill>
              </a:rPr>
              <a:t>do </a:t>
            </a:r>
            <a:r>
              <a:rPr lang="en-GB" u="sng" dirty="0" smtClean="0"/>
              <a:t>b</a:t>
            </a:r>
            <a:r>
              <a:rPr lang="en-GB" u="sng" dirty="0" smtClean="0">
                <a:solidFill>
                  <a:schemeClr val="tx1"/>
                </a:solidFill>
              </a:rPr>
              <a:t>etter on almost every social </a:t>
            </a:r>
            <a:r>
              <a:rPr lang="en-GB" u="sng" dirty="0" smtClean="0"/>
              <a:t>s</a:t>
            </a:r>
            <a:r>
              <a:rPr lang="en-GB" u="sng" dirty="0" smtClean="0">
                <a:solidFill>
                  <a:schemeClr val="tx1"/>
                </a:solidFill>
              </a:rPr>
              <a:t>cale.</a:t>
            </a:r>
          </a:p>
          <a:p>
            <a:pPr>
              <a:buNone/>
            </a:pPr>
            <a:endParaRPr lang="en-GB" sz="1200" dirty="0" smtClean="0"/>
          </a:p>
          <a:p>
            <a:pPr>
              <a:buNone/>
            </a:pPr>
            <a:r>
              <a:rPr lang="en-GB" sz="1200" dirty="0" smtClean="0"/>
              <a:t>Women who have a husband who is interested in her long-term health and well-being, on average, are less likely to: </a:t>
            </a:r>
          </a:p>
          <a:p>
            <a:r>
              <a:rPr lang="en-GB" sz="1200" dirty="0" smtClean="0"/>
              <a:t>- suffer physical harm or sexual abuse</a:t>
            </a:r>
          </a:p>
          <a:p>
            <a:r>
              <a:rPr lang="en-GB" sz="1200" dirty="0" smtClean="0"/>
              <a:t>- suffer from depression </a:t>
            </a:r>
          </a:p>
          <a:p>
            <a:r>
              <a:rPr lang="en-GB" sz="1200" dirty="0" smtClean="0"/>
              <a:t>- over-drink or abuse drugs</a:t>
            </a:r>
          </a:p>
          <a:p>
            <a:r>
              <a:rPr lang="en-GB" sz="1200" dirty="0" smtClean="0"/>
              <a:t>- Indulge in risky </a:t>
            </a:r>
            <a:r>
              <a:rPr lang="en-GB" sz="1200" dirty="0" err="1" smtClean="0"/>
              <a:t>behaviors</a:t>
            </a:r>
            <a:r>
              <a:rPr lang="en-GB" sz="1200" dirty="0" smtClean="0"/>
              <a:t> to get love. </a:t>
            </a:r>
          </a:p>
          <a:p>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were broad-based research results. Among our group today are many knowledgeable people with broad experience. Let’s compare these results with what we know about our community and nation. Do they apply to us?</a:t>
            </a:r>
          </a:p>
          <a:p>
            <a:endParaRPr lang="en-US" dirty="0" smtClean="0"/>
          </a:p>
          <a:p>
            <a:r>
              <a:rPr lang="en-US" dirty="0" smtClean="0"/>
              <a:t>Make copies of the one-page summary of </a:t>
            </a:r>
            <a:r>
              <a:rPr lang="en-US" dirty="0" smtClean="0"/>
              <a:t>research and distribute them.</a:t>
            </a:r>
          </a:p>
          <a:p>
            <a:endParaRPr lang="en-US" dirty="0" smtClean="0"/>
          </a:p>
          <a:p>
            <a:r>
              <a:rPr lang="en-US" dirty="0" smtClean="0"/>
              <a:t>Divide participants </a:t>
            </a:r>
            <a:r>
              <a:rPr lang="en-US" dirty="0" smtClean="0"/>
              <a:t>into five </a:t>
            </a:r>
            <a:r>
              <a:rPr lang="en-US" dirty="0" smtClean="0"/>
              <a:t>groups and </a:t>
            </a:r>
            <a:r>
              <a:rPr lang="en-US" dirty="0" smtClean="0"/>
              <a:t>ask </a:t>
            </a:r>
            <a:r>
              <a:rPr lang="en-US" dirty="0" smtClean="0"/>
              <a:t>each group </a:t>
            </a:r>
            <a:r>
              <a:rPr lang="en-US" dirty="0" smtClean="0"/>
              <a:t>to discuss one of the areas </a:t>
            </a:r>
            <a:r>
              <a:rPr lang="en-US" dirty="0" smtClean="0"/>
              <a:t>for 10 minutes or </a:t>
            </a:r>
            <a:r>
              <a:rPr lang="en-US" dirty="0" smtClean="0"/>
              <a:t>so.</a:t>
            </a:r>
          </a:p>
          <a:p>
            <a:endParaRPr lang="en-US" dirty="0" smtClean="0"/>
          </a:p>
          <a:p>
            <a:r>
              <a:rPr lang="en-US" dirty="0" smtClean="0"/>
              <a:t>Afterwards </a:t>
            </a:r>
            <a:r>
              <a:rPr lang="en-US" dirty="0" smtClean="0"/>
              <a:t>ask a representative of each group to report to the whole. </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comments from group reports that related to this conclusion.</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14</a:t>
            </a:fld>
            <a:endParaRPr lang="en-GB"/>
          </a:p>
        </p:txBody>
      </p:sp>
      <p:pic>
        <p:nvPicPr>
          <p:cNvPr id="3074" name="Picture 2" descr="C:\Users\Joy\Desktop\Photos for family PowerPoints\couple with child.png"/>
          <p:cNvPicPr>
            <a:picLocks noChangeAspect="1" noChangeArrowheads="1"/>
          </p:cNvPicPr>
          <p:nvPr/>
        </p:nvPicPr>
        <p:blipFill>
          <a:blip r:embed="rId3"/>
          <a:srcRect/>
          <a:stretch>
            <a:fillRect/>
          </a:stretch>
        </p:blipFill>
        <p:spPr bwMode="auto">
          <a:xfrm>
            <a:off x="2492896" y="2254891"/>
            <a:ext cx="1748416" cy="1741045"/>
          </a:xfrm>
          <a:prstGeom prst="rect">
            <a:avLst/>
          </a:prstGeom>
          <a:noFill/>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are tiny part of the history of humankind. </a:t>
            </a:r>
          </a:p>
          <a:p>
            <a:pPr>
              <a:buFont typeface="Arial" pitchFamily="34" charset="0"/>
              <a:buChar char="•"/>
            </a:pPr>
            <a:r>
              <a:rPr lang="en-GB" dirty="0" smtClean="0"/>
              <a:t>In some ways we are just caretakers – making sure we keep the best of what past generations developed, and </a:t>
            </a:r>
          </a:p>
          <a:p>
            <a:pPr>
              <a:buFont typeface="Arial" pitchFamily="34" charset="0"/>
              <a:buChar char="•"/>
            </a:pPr>
            <a:r>
              <a:rPr lang="en-GB" dirty="0" smtClean="0"/>
              <a:t>In some ways we are creators – we have the potential to add own positive contribution so future generations benefit.</a:t>
            </a:r>
          </a:p>
          <a:p>
            <a:r>
              <a:rPr lang="en-GB" dirty="0" smtClean="0"/>
              <a:t> </a:t>
            </a:r>
          </a:p>
          <a:p>
            <a:r>
              <a:rPr lang="en-GB" dirty="0" smtClean="0"/>
              <a:t>If our overall contribution is positive, then the future of humanity is secure. If our overall contribution is negative, humanity takes a step backwards and future generations suffer. </a:t>
            </a:r>
          </a:p>
          <a:p>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role in human development: “Can the next generation be slightly more loving, slightly more intelligent, slightly better at building intimate relationships, and slightly less traumatized - because of my input into my family and society?”</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society offer couples better support during the typical bumps of married life so they can continue the journey together and raise their children well?</a:t>
            </a:r>
          </a:p>
          <a:p>
            <a:pPr lvl="1"/>
            <a:endParaRPr lang="en-GB" dirty="0" smtClean="0"/>
          </a:p>
          <a:p>
            <a:r>
              <a:rPr lang="en-GB" dirty="0" smtClean="0">
                <a:solidFill>
                  <a:schemeClr val="tx1"/>
                </a:solidFill>
              </a:rPr>
              <a:t>If societies can get better at both of these – helping married couples over the bumps, and improving the standard of love that partners offer each other – then ever more couples will find themselves being rewarded with the blessings of nature’s sustainability and well-being. </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C:\Users\Joy\Desktop\Photos for family PowerPoints\giving a ring.jpg"/>
          <p:cNvPicPr>
            <a:picLocks noChangeAspect="1" noChangeArrowheads="1"/>
          </p:cNvPicPr>
          <p:nvPr/>
        </p:nvPicPr>
        <p:blipFill>
          <a:blip r:embed="rId3"/>
          <a:srcRect t="5545" b="27616"/>
          <a:stretch>
            <a:fillRect/>
          </a:stretch>
        </p:blipFill>
        <p:spPr bwMode="auto">
          <a:xfrm>
            <a:off x="1230982" y="683568"/>
            <a:ext cx="4286250" cy="3471813"/>
          </a:xfrm>
          <a:prstGeom prst="rect">
            <a:avLst/>
          </a:prstGeom>
          <a:noFill/>
        </p:spPr>
      </p:pic>
      <p:sp>
        <p:nvSpPr>
          <p:cNvPr id="3" name="Notes Placeholder 2"/>
          <p:cNvSpPr>
            <a:spLocks noGrp="1"/>
          </p:cNvSpPr>
          <p:nvPr>
            <p:ph type="body" idx="1"/>
          </p:nvPr>
        </p:nvSpPr>
        <p:spPr/>
        <p:txBody>
          <a:bodyPr>
            <a:normAutofit/>
          </a:bodyPr>
          <a:lstStyle/>
          <a:p>
            <a:r>
              <a:rPr lang="en-US" dirty="0" smtClean="0"/>
              <a:t>Ask for responses from the audience.</a:t>
            </a:r>
          </a:p>
          <a:p>
            <a:endParaRPr lang="en-US" dirty="0" smtClean="0"/>
          </a:p>
          <a:p>
            <a:r>
              <a:rPr lang="en-US" dirty="0" smtClean="0"/>
              <a:t>Suggestion: Put up a big piece of paper and have someone write down the answers.</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2</a:t>
            </a:fld>
            <a:endParaRPr lang="en-GB"/>
          </a:p>
        </p:txBody>
      </p:sp>
      <p:sp>
        <p:nvSpPr>
          <p:cNvPr id="6" name="TextBox 5"/>
          <p:cNvSpPr txBox="1"/>
          <p:nvPr/>
        </p:nvSpPr>
        <p:spPr>
          <a:xfrm>
            <a:off x="2852936" y="1776462"/>
            <a:ext cx="1296144" cy="923330"/>
          </a:xfrm>
          <a:prstGeom prst="rect">
            <a:avLst/>
          </a:prstGeom>
          <a:noFill/>
        </p:spPr>
        <p:txBody>
          <a:bodyPr wrap="square" rtlCol="0">
            <a:spAutoFit/>
          </a:bodyPr>
          <a:lstStyle/>
          <a:p>
            <a:pPr algn="ctr"/>
            <a:r>
              <a:rPr lang="en-US" dirty="0" smtClean="0"/>
              <a:t>Why</a:t>
            </a:r>
          </a:p>
          <a:p>
            <a:pPr algn="ctr"/>
            <a:r>
              <a:rPr lang="en-US" dirty="0" smtClean="0"/>
              <a:t>Get married?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some of the responses given by the audience.</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need to comment.</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for responses from the audience.</a:t>
            </a:r>
          </a:p>
          <a:p>
            <a:endParaRPr lang="en-US" dirty="0" smtClean="0"/>
          </a:p>
          <a:p>
            <a:r>
              <a:rPr lang="en-US" dirty="0" smtClean="0"/>
              <a:t>Suggestion: Put up a big piece of paper and have someone write down the answers.</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5</a:t>
            </a:fld>
            <a:endParaRPr lang="en-GB"/>
          </a:p>
        </p:txBody>
      </p:sp>
      <p:pic>
        <p:nvPicPr>
          <p:cNvPr id="2050" name="Picture 2" descr="C:\Users\Joy\Desktop\Photos for family PowerPoints\couple with question mark.jpg"/>
          <p:cNvPicPr>
            <a:picLocks noChangeAspect="1" noChangeArrowheads="1"/>
          </p:cNvPicPr>
          <p:nvPr/>
        </p:nvPicPr>
        <p:blipFill>
          <a:blip r:embed="rId3"/>
          <a:srcRect/>
          <a:stretch>
            <a:fillRect/>
          </a:stretch>
        </p:blipFill>
        <p:spPr bwMode="auto">
          <a:xfrm>
            <a:off x="2309813" y="635000"/>
            <a:ext cx="3019425" cy="3505200"/>
          </a:xfrm>
          <a:prstGeom prst="rect">
            <a:avLst/>
          </a:prstGeom>
          <a:noFill/>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some of the responses given by the audience that relate to the above points.</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50825"/>
            <a:ext cx="4572000" cy="3429000"/>
          </a:xfrm>
        </p:spPr>
      </p:sp>
      <p:sp>
        <p:nvSpPr>
          <p:cNvPr id="3" name="Notes Placeholder 2"/>
          <p:cNvSpPr>
            <a:spLocks noGrp="1"/>
          </p:cNvSpPr>
          <p:nvPr>
            <p:ph type="body" idx="1"/>
          </p:nvPr>
        </p:nvSpPr>
        <p:spPr>
          <a:xfrm>
            <a:off x="685800" y="3923928"/>
            <a:ext cx="5486400" cy="4114800"/>
          </a:xfrm>
        </p:spPr>
        <p:txBody>
          <a:bodyPr>
            <a:normAutofit/>
          </a:bodyPr>
          <a:lstStyle/>
          <a:p>
            <a:r>
              <a:rPr lang="en-US" b="1" dirty="0" smtClean="0"/>
              <a:t>Marriage is about bringing men and women together so children can have the benefit of being raised and nurtured by both their mother and father.</a:t>
            </a:r>
          </a:p>
          <a:p>
            <a:endParaRPr lang="en-GB" b="1" dirty="0" smtClean="0"/>
          </a:p>
          <a:p>
            <a:r>
              <a:rPr lang="en-US" dirty="0" smtClean="0"/>
              <a:t>Marriage – The commitment and sexual exclusivity of a man and woman allows them to INVEST </a:t>
            </a:r>
            <a:r>
              <a:rPr lang="en-US" dirty="0" smtClean="0"/>
              <a:t>for</a:t>
            </a:r>
            <a:r>
              <a:rPr lang="en-US" dirty="0" smtClean="0"/>
              <a:t> </a:t>
            </a:r>
            <a:r>
              <a:rPr lang="en-US" dirty="0" smtClean="0"/>
              <a:t>their </a:t>
            </a:r>
            <a:r>
              <a:rPr lang="en-US" dirty="0" smtClean="0"/>
              <a:t>children’s benefit:</a:t>
            </a:r>
            <a:endParaRPr lang="en-US" dirty="0" smtClean="0"/>
          </a:p>
          <a:p>
            <a:r>
              <a:rPr lang="en-US" dirty="0" smtClean="0"/>
              <a:t>- Concern for </a:t>
            </a:r>
            <a:r>
              <a:rPr lang="en-US" dirty="0" smtClean="0"/>
              <a:t>their </a:t>
            </a:r>
            <a:r>
              <a:rPr lang="en-US" dirty="0" smtClean="0"/>
              <a:t>health and material well-being</a:t>
            </a:r>
          </a:p>
          <a:p>
            <a:r>
              <a:rPr lang="en-US" dirty="0" smtClean="0"/>
              <a:t>- Concern for their emotional well-being</a:t>
            </a:r>
          </a:p>
          <a:p>
            <a:r>
              <a:rPr lang="en-US" dirty="0" smtClean="0"/>
              <a:t>- Concern for their educational attainment</a:t>
            </a:r>
          </a:p>
          <a:p>
            <a:r>
              <a:rPr lang="en-US" dirty="0" smtClean="0"/>
              <a:t>- Concern for their disciplining and moral development – so they act in ways that benefit the social good</a:t>
            </a:r>
          </a:p>
          <a:p>
            <a:r>
              <a:rPr lang="en-US" dirty="0" smtClean="0"/>
              <a:t>- Protecting the children from abuse in any form</a:t>
            </a:r>
          </a:p>
          <a:p>
            <a:r>
              <a:rPr lang="en-US" dirty="0" smtClean="0"/>
              <a:t>- Modeling of a couple relationship so the children have some successful strategies when they build their families</a:t>
            </a:r>
          </a:p>
          <a:p>
            <a:endParaRPr lang="en-US" dirty="0" smtClean="0"/>
          </a:p>
          <a:p>
            <a:r>
              <a:rPr lang="en-US" dirty="0" smtClean="0"/>
              <a:t>The family is a school of love – where children learn important social skills </a:t>
            </a:r>
            <a:r>
              <a:rPr lang="en-US" dirty="0" smtClean="0"/>
              <a:t>such as </a:t>
            </a:r>
            <a:r>
              <a:rPr lang="en-US" dirty="0" smtClean="0"/>
              <a:t>forgiveness, tolerance, </a:t>
            </a:r>
            <a:r>
              <a:rPr lang="en-US" dirty="0" smtClean="0"/>
              <a:t>and altruism.</a:t>
            </a:r>
            <a:endParaRPr lang="en-US" dirty="0" smtClean="0"/>
          </a:p>
          <a:p>
            <a:endParaRPr lang="en-US" dirty="0" smtClean="0"/>
          </a:p>
          <a:p>
            <a:r>
              <a:rPr lang="en-US" dirty="0" smtClean="0"/>
              <a:t>If parents do their job well, the next generation does slightly better in some or all of these areas – lineage improvement occurs.  </a:t>
            </a:r>
          </a:p>
          <a:p>
            <a:endParaRPr lang="en-US" dirty="0" smtClean="0"/>
          </a:p>
          <a:p>
            <a:endParaRPr lang="en" dirty="0" smtClean="0"/>
          </a:p>
          <a:p>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50825"/>
            <a:ext cx="4572000" cy="3429000"/>
          </a:xfrm>
        </p:spPr>
      </p:sp>
      <p:sp>
        <p:nvSpPr>
          <p:cNvPr id="3" name="Notes Placeholder 2"/>
          <p:cNvSpPr>
            <a:spLocks noGrp="1"/>
          </p:cNvSpPr>
          <p:nvPr>
            <p:ph type="body" idx="1"/>
          </p:nvPr>
        </p:nvSpPr>
        <p:spPr>
          <a:xfrm>
            <a:off x="685800" y="3995936"/>
            <a:ext cx="5486400" cy="4114800"/>
          </a:xfrm>
        </p:spPr>
        <p:txBody>
          <a:bodyPr>
            <a:normAutofit/>
          </a:bodyPr>
          <a:lstStyle/>
          <a:p>
            <a:r>
              <a:rPr lang="en-US" dirty="0" smtClean="0"/>
              <a:t>Invite comments or let people think about the question on their own.</a:t>
            </a:r>
          </a:p>
          <a:p>
            <a:endParaRPr lang="en" dirty="0" smtClean="0"/>
          </a:p>
          <a:p>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dirty="0" smtClean="0">
                <a:solidFill>
                  <a:schemeClr val="tx1">
                    <a:lumMod val="95000"/>
                  </a:schemeClr>
                </a:solidFill>
              </a:rPr>
              <a:t>Worldwide research over the past 60 years is clear: </a:t>
            </a:r>
            <a:r>
              <a:rPr lang="en-GB" sz="1200" b="1" dirty="0" smtClean="0">
                <a:solidFill>
                  <a:schemeClr val="tx1">
                    <a:lumMod val="95000"/>
                  </a:schemeClr>
                </a:solidFill>
              </a:rPr>
              <a:t/>
            </a:r>
            <a:br>
              <a:rPr lang="en-GB" sz="1200" b="1" dirty="0" smtClean="0">
                <a:solidFill>
                  <a:schemeClr val="tx1">
                    <a:lumMod val="95000"/>
                  </a:schemeClr>
                </a:solidFill>
              </a:rPr>
            </a:br>
            <a:r>
              <a:rPr lang="en-GB" sz="1200" b="1" dirty="0" smtClean="0">
                <a:solidFill>
                  <a:schemeClr val="tx1">
                    <a:lumMod val="95000"/>
                  </a:schemeClr>
                </a:solidFill>
              </a:rPr>
              <a:t>The best </a:t>
            </a:r>
            <a:r>
              <a:rPr lang="en-GB" sz="1200" b="1" dirty="0" smtClean="0">
                <a:solidFill>
                  <a:schemeClr val="tx1">
                    <a:lumMod val="95000"/>
                  </a:schemeClr>
                </a:solidFill>
              </a:rPr>
              <a:t>outcomes </a:t>
            </a:r>
            <a:r>
              <a:rPr lang="en-GB" sz="1200" b="1" dirty="0" smtClean="0">
                <a:solidFill>
                  <a:schemeClr val="tx1">
                    <a:lumMod val="95000"/>
                  </a:schemeClr>
                </a:solidFill>
              </a:rPr>
              <a:t> </a:t>
            </a:r>
            <a:r>
              <a:rPr lang="en-GB" sz="1200" b="1" dirty="0" smtClean="0">
                <a:solidFill>
                  <a:schemeClr val="tx1">
                    <a:lumMod val="95000"/>
                  </a:schemeClr>
                </a:solidFill>
              </a:rPr>
              <a:t>occur when children are raised by their two, married, biological parents – by the people who brought them into the world.</a:t>
            </a:r>
            <a:r>
              <a:rPr lang="en-GB" sz="1200" b="1" u="sng" dirty="0" smtClean="0">
                <a:solidFill>
                  <a:schemeClr val="tx1">
                    <a:lumMod val="95000"/>
                  </a:schemeClr>
                </a:solidFill>
              </a:rPr>
              <a:t/>
            </a:r>
            <a:br>
              <a:rPr lang="en-GB" sz="1200" b="1" u="sng" dirty="0" smtClean="0">
                <a:solidFill>
                  <a:schemeClr val="tx1">
                    <a:lumMod val="95000"/>
                  </a:schemeClr>
                </a:solidFill>
              </a:rPr>
            </a:br>
            <a:r>
              <a:rPr lang="en-GB" sz="1200" b="1" dirty="0" smtClean="0">
                <a:solidFill>
                  <a:schemeClr val="tx1">
                    <a:lumMod val="95000"/>
                  </a:schemeClr>
                </a:solidFill>
              </a:rPr>
              <a:t>on average, they have far better outcomes in every area – when compared to children raised in – </a:t>
            </a:r>
          </a:p>
          <a:p>
            <a:pPr marL="182563" indent="-182563" eaLnBrk="1" hangingPunct="1">
              <a:lnSpc>
                <a:spcPct val="90000"/>
              </a:lnSpc>
              <a:buFont typeface="Wingdings" pitchFamily="2" charset="2"/>
              <a:buChar char="§"/>
            </a:pPr>
            <a:r>
              <a:rPr lang="en-GB" sz="1200" dirty="0" smtClean="0">
                <a:solidFill>
                  <a:schemeClr val="tx1">
                    <a:lumMod val="95000"/>
                  </a:schemeClr>
                </a:solidFill>
              </a:rPr>
              <a:t>Single-parent homes, never married</a:t>
            </a:r>
          </a:p>
          <a:p>
            <a:pPr marL="182563" indent="-182563" eaLnBrk="1" hangingPunct="1">
              <a:lnSpc>
                <a:spcPct val="90000"/>
              </a:lnSpc>
              <a:buFont typeface="Wingdings" pitchFamily="2" charset="2"/>
              <a:buChar char="§"/>
            </a:pPr>
            <a:r>
              <a:rPr lang="en-GB" sz="1200" dirty="0" smtClean="0">
                <a:solidFill>
                  <a:schemeClr val="tx1">
                    <a:lumMod val="95000"/>
                  </a:schemeClr>
                </a:solidFill>
              </a:rPr>
              <a:t>Single-parent homes, divorced</a:t>
            </a:r>
          </a:p>
          <a:p>
            <a:pPr marL="182563" indent="-182563" eaLnBrk="1" hangingPunct="1">
              <a:lnSpc>
                <a:spcPct val="90000"/>
              </a:lnSpc>
              <a:buFont typeface="Wingdings" pitchFamily="2" charset="2"/>
              <a:buChar char="§"/>
            </a:pPr>
            <a:r>
              <a:rPr lang="en-GB" sz="1200" dirty="0" smtClean="0">
                <a:solidFill>
                  <a:schemeClr val="tx1">
                    <a:lumMod val="95000"/>
                  </a:schemeClr>
                </a:solidFill>
              </a:rPr>
              <a:t>Cohabiting couples with children</a:t>
            </a:r>
          </a:p>
          <a:p>
            <a:pPr marL="182563" indent="-182563" eaLnBrk="1" hangingPunct="1">
              <a:lnSpc>
                <a:spcPct val="90000"/>
              </a:lnSpc>
              <a:buFont typeface="Wingdings" pitchFamily="2" charset="2"/>
              <a:buChar char="§"/>
            </a:pPr>
            <a:r>
              <a:rPr lang="en-GB" sz="1200" dirty="0" smtClean="0">
                <a:solidFill>
                  <a:schemeClr val="tx1">
                    <a:lumMod val="95000"/>
                  </a:schemeClr>
                </a:solidFill>
              </a:rPr>
              <a:t>Step-parenting homes</a:t>
            </a:r>
          </a:p>
          <a:p>
            <a:pPr marL="182563" indent="-182563" eaLnBrk="1" hangingPunct="1">
              <a:lnSpc>
                <a:spcPct val="90000"/>
              </a:lnSpc>
              <a:buFont typeface="Wingdings" pitchFamily="2" charset="2"/>
              <a:buChar char="§"/>
            </a:pPr>
            <a:r>
              <a:rPr lang="en-GB" sz="1200" dirty="0" smtClean="0">
                <a:solidFill>
                  <a:schemeClr val="tx1">
                    <a:lumMod val="95000"/>
                  </a:schemeClr>
                </a:solidFill>
              </a:rPr>
              <a:t>Children raised by same-sex couples</a:t>
            </a:r>
          </a:p>
          <a:p>
            <a:pPr marL="182563" indent="-182563">
              <a:lnSpc>
                <a:spcPct val="90000"/>
              </a:lnSpc>
              <a:buFont typeface="Wingdings" pitchFamily="2" charset="2"/>
              <a:buChar char="§"/>
            </a:pPr>
            <a:r>
              <a:rPr lang="en-GB" sz="1200" dirty="0" smtClean="0">
                <a:solidFill>
                  <a:schemeClr val="tx1">
                    <a:lumMod val="95000"/>
                  </a:schemeClr>
                </a:solidFill>
              </a:rPr>
              <a:t>All other family constellations </a:t>
            </a:r>
          </a:p>
          <a:p>
            <a:pPr marL="0" indent="0" algn="ctr">
              <a:lnSpc>
                <a:spcPct val="90000"/>
              </a:lnSpc>
              <a:buNone/>
            </a:pPr>
            <a:endParaRPr lang="en-GB" sz="1200" b="1" dirty="0" smtClean="0">
              <a:solidFill>
                <a:schemeClr val="tx1">
                  <a:lumMod val="95000"/>
                </a:schemeClr>
              </a:solidFill>
            </a:endParaRPr>
          </a:p>
          <a:p>
            <a:endParaRPr lang="en-US" dirty="0" smtClean="0"/>
          </a:p>
          <a:p>
            <a:r>
              <a:rPr lang="en-US" dirty="0" smtClean="0"/>
              <a:t>From 2011 summary of research studies “Why Marriage Matters,” by Bradford Wilcox:</a:t>
            </a:r>
          </a:p>
          <a:p>
            <a:r>
              <a:rPr lang="en-US" dirty="0" smtClean="0"/>
              <a:t>“Family instability is generally bad for children. In recent years, family scholars have turned their attention to the impact that transitions into and out of marriage, cohabitation, and single parenthood have upon children. This report shows that such transitions, especially multiple transitions, are linked to higher reports of school failure, behavioral problems, drug use, and loneliness, among other outcomes. So, it is not just family structure and family process that matter for children; family stability matters as well. And the research indicates that children who are born to married parents are the least likely to be exposed to family instability, and to the risks instability poses to the emotional, social, and educational welfare of children.” </a:t>
            </a:r>
            <a:endParaRPr lang="en-US"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008E37F-FEA4-4087-8704-7E7B77B6D04D}" type="datetimeFigureOut">
              <a:rPr lang="en-GB" smtClean="0"/>
              <a:pPr/>
              <a:t>07/10/2011</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42E9B1B-9333-4234-8CD8-DAA93C24EEB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08E37F-FEA4-4087-8704-7E7B77B6D04D}" type="datetimeFigureOut">
              <a:rPr lang="en-GB" smtClean="0"/>
              <a:pPr/>
              <a:t>07/10/2011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E9B1B-9333-4234-8CD8-DAA93C24EEB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08E37F-FEA4-4087-8704-7E7B77B6D04D}" type="datetimeFigureOut">
              <a:rPr lang="en-GB" smtClean="0"/>
              <a:pPr/>
              <a:t>07/10/2011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E9B1B-9333-4234-8CD8-DAA93C24EEB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D960C1-A52A-48BE-B76C-9A6D170F223B}" type="datetimeFigureOut">
              <a:rPr lang="en-US" smtClean="0"/>
              <a:pPr/>
              <a:t>10/7/2011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FA7A4B2-FF4C-4C8F-B156-21EFB7D07DA5}" type="slidenum">
              <a:rPr lang="en-US" smtClean="0">
                <a:solidFill>
                  <a:srgbClr val="EBDDC3"/>
                </a:solidFill>
              </a:rPr>
              <a:pPr/>
              <a:t>‹#›</a:t>
            </a:fld>
            <a:endParaRPr lang="en-US">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FA7A4B2-FF4C-4C8F-B156-21EFB7D07DA5}"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8D960C1-A52A-48BE-B76C-9A6D170F223B}" type="datetimeFigureOut">
              <a:rPr lang="en-US" smtClean="0">
                <a:solidFill>
                  <a:srgbClr val="775F55"/>
                </a:solidFill>
              </a:rPr>
              <a:pPr/>
              <a:t>10/7/2011</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FA7A4B2-FF4C-4C8F-B156-21EFB7D07DA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8D960C1-A52A-48BE-B76C-9A6D170F223B}" type="datetimeFigureOut">
              <a:rPr lang="en-US" smtClean="0">
                <a:solidFill>
                  <a:srgbClr val="775F55"/>
                </a:solidFill>
              </a:rPr>
              <a:pPr/>
              <a:t>10/7/2011</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FA7A4B2-FF4C-4C8F-B156-21EFB7D07DA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A7A4B2-FF4C-4C8F-B156-21EFB7D07DA5}" type="slidenum">
              <a:rPr lang="en-US" smtClean="0">
                <a:solidFill>
                  <a:srgbClr val="775F55"/>
                </a:solidFill>
              </a:rPr>
              <a:pPr/>
              <a:t>‹#›</a:t>
            </a:fld>
            <a:endParaRPr lang="en-US">
              <a:solidFill>
                <a:srgbClr val="775F55"/>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008E37F-FEA4-4087-8704-7E7B77B6D04D}" type="datetimeFigureOut">
              <a:rPr lang="en-GB" smtClean="0"/>
              <a:pPr/>
              <a:t>07/10/2011</a:t>
            </a:fld>
            <a:endParaRPr lang="en-GB"/>
          </a:p>
        </p:txBody>
      </p:sp>
      <p:sp>
        <p:nvSpPr>
          <p:cNvPr id="9" name="Slide Number Placeholder 8"/>
          <p:cNvSpPr>
            <a:spLocks noGrp="1"/>
          </p:cNvSpPr>
          <p:nvPr>
            <p:ph type="sldNum" sz="quarter" idx="15"/>
          </p:nvPr>
        </p:nvSpPr>
        <p:spPr/>
        <p:txBody>
          <a:bodyPr rtlCol="0"/>
          <a:lstStyle/>
          <a:p>
            <a:fld id="{F42E9B1B-9333-4234-8CD8-DAA93C24EEBA}"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88D960C1-A52A-48BE-B76C-9A6D170F223B}" type="datetimeFigureOut">
              <a:rPr lang="en-US" smtClean="0">
                <a:solidFill>
                  <a:srgbClr val="775F55"/>
                </a:solidFill>
              </a:rPr>
              <a:pPr/>
              <a:t>10/7/2011</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FA7A4B2-FF4C-4C8F-B156-21EFB7D07DA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FA7A4B2-FF4C-4C8F-B156-21EFB7D07D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FA7A4B2-FF4C-4C8F-B156-21EFB7D07D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008E37F-FEA4-4087-8704-7E7B77B6D04D}" type="datetimeFigureOut">
              <a:rPr lang="en-GB" smtClean="0"/>
              <a:pPr/>
              <a:t>07/10/2011</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42E9B1B-9333-4234-8CD8-DAA93C24EEB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008E37F-FEA4-4087-8704-7E7B77B6D04D}" type="datetimeFigureOut">
              <a:rPr lang="en-GB" smtClean="0"/>
              <a:pPr/>
              <a:t>07/10/2011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E9B1B-9333-4234-8CD8-DAA93C24EEBA}"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008E37F-FEA4-4087-8704-7E7B77B6D04D}" type="datetimeFigureOut">
              <a:rPr lang="en-GB" smtClean="0"/>
              <a:pPr/>
              <a:t>07/10/2011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2E9B1B-9333-4234-8CD8-DAA93C24EEBA}"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008E37F-FEA4-4087-8704-7E7B77B6D04D}" type="datetimeFigureOut">
              <a:rPr lang="en-GB" smtClean="0"/>
              <a:pPr/>
              <a:t>07/10/2011</a:t>
            </a:fld>
            <a:endParaRPr lang="en-GB"/>
          </a:p>
        </p:txBody>
      </p:sp>
      <p:sp>
        <p:nvSpPr>
          <p:cNvPr id="7" name="Slide Number Placeholder 6"/>
          <p:cNvSpPr>
            <a:spLocks noGrp="1"/>
          </p:cNvSpPr>
          <p:nvPr>
            <p:ph type="sldNum" sz="quarter" idx="11"/>
          </p:nvPr>
        </p:nvSpPr>
        <p:spPr/>
        <p:txBody>
          <a:bodyPr rtlCol="0"/>
          <a:lstStyle/>
          <a:p>
            <a:fld id="{F42E9B1B-9333-4234-8CD8-DAA93C24EEBA}"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8E37F-FEA4-4087-8704-7E7B77B6D04D}" type="datetimeFigureOut">
              <a:rPr lang="en-GB" smtClean="0"/>
              <a:pPr/>
              <a:t>07/10/2011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2E9B1B-9333-4234-8CD8-DAA93C24EEB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008E37F-FEA4-4087-8704-7E7B77B6D04D}" type="datetimeFigureOut">
              <a:rPr lang="en-GB" smtClean="0"/>
              <a:pPr/>
              <a:t>07/10/2011</a:t>
            </a:fld>
            <a:endParaRPr lang="en-GB"/>
          </a:p>
        </p:txBody>
      </p:sp>
      <p:sp>
        <p:nvSpPr>
          <p:cNvPr id="22" name="Slide Number Placeholder 21"/>
          <p:cNvSpPr>
            <a:spLocks noGrp="1"/>
          </p:cNvSpPr>
          <p:nvPr>
            <p:ph type="sldNum" sz="quarter" idx="15"/>
          </p:nvPr>
        </p:nvSpPr>
        <p:spPr/>
        <p:txBody>
          <a:bodyPr rtlCol="0"/>
          <a:lstStyle/>
          <a:p>
            <a:fld id="{F42E9B1B-9333-4234-8CD8-DAA93C24EEBA}"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008E37F-FEA4-4087-8704-7E7B77B6D04D}" type="datetimeFigureOut">
              <a:rPr lang="en-GB" smtClean="0"/>
              <a:pPr/>
              <a:t>07/10/2011</a:t>
            </a:fld>
            <a:endParaRPr lang="en-GB"/>
          </a:p>
        </p:txBody>
      </p:sp>
      <p:sp>
        <p:nvSpPr>
          <p:cNvPr id="18" name="Slide Number Placeholder 17"/>
          <p:cNvSpPr>
            <a:spLocks noGrp="1"/>
          </p:cNvSpPr>
          <p:nvPr>
            <p:ph type="sldNum" sz="quarter" idx="11"/>
          </p:nvPr>
        </p:nvSpPr>
        <p:spPr/>
        <p:txBody>
          <a:bodyPr rtlCol="0"/>
          <a:lstStyle/>
          <a:p>
            <a:fld id="{F42E9B1B-9333-4234-8CD8-DAA93C24EEBA}"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008E37F-FEA4-4087-8704-7E7B77B6D04D}" type="datetimeFigureOut">
              <a:rPr lang="en-GB" smtClean="0"/>
              <a:pPr/>
              <a:t>07/10/2011</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2E9B1B-9333-4234-8CD8-DAA93C24EEB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D960C1-A52A-48BE-B76C-9A6D170F223B}" type="datetimeFigureOut">
              <a:rPr lang="en-US" smtClean="0">
                <a:solidFill>
                  <a:srgbClr val="775F55"/>
                </a:solidFill>
              </a:rPr>
              <a:pPr/>
              <a:t>10/7/2011</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FA7A4B2-FF4C-4C8F-B156-21EFB7D07D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ver JPG.jpg"/>
          <p:cNvPicPr>
            <a:picLocks noChangeAspect="1"/>
          </p:cNvPicPr>
          <p:nvPr/>
        </p:nvPicPr>
        <p:blipFill>
          <a:blip r:embed="rId3" cstate="print"/>
          <a:srcRect l="5147" t="41461" r="6618" b="43061"/>
          <a:stretch>
            <a:fillRect/>
          </a:stretch>
        </p:blipFill>
        <p:spPr>
          <a:xfrm>
            <a:off x="0" y="4724400"/>
            <a:ext cx="9144000" cy="2133600"/>
          </a:xfrm>
          <a:prstGeom prst="rect">
            <a:avLst/>
          </a:prstGeom>
        </p:spPr>
      </p:pic>
      <p:sp>
        <p:nvSpPr>
          <p:cNvPr id="2" name="Title 1"/>
          <p:cNvSpPr>
            <a:spLocks noGrp="1"/>
          </p:cNvSpPr>
          <p:nvPr>
            <p:ph type="ctrTitle"/>
          </p:nvPr>
        </p:nvSpPr>
        <p:spPr>
          <a:xfrm>
            <a:off x="914400" y="1600200"/>
            <a:ext cx="7315200" cy="1470025"/>
          </a:xfrm>
        </p:spPr>
        <p:txBody>
          <a:bodyPr>
            <a:normAutofit/>
          </a:bodyPr>
          <a:lstStyle/>
          <a:p>
            <a:r>
              <a:rPr lang="en-US" dirty="0" smtClean="0"/>
              <a:t>Universal Peace Federation</a:t>
            </a:r>
            <a:endParaRPr lang="en-US" dirty="0"/>
          </a:p>
        </p:txBody>
      </p:sp>
      <p:sp>
        <p:nvSpPr>
          <p:cNvPr id="3" name="Subtitle 2"/>
          <p:cNvSpPr>
            <a:spLocks noGrp="1"/>
          </p:cNvSpPr>
          <p:nvPr>
            <p:ph type="subTitle" idx="1"/>
          </p:nvPr>
        </p:nvSpPr>
        <p:spPr>
          <a:xfrm>
            <a:off x="0" y="4876800"/>
            <a:ext cx="9144000" cy="1600200"/>
          </a:xfrm>
        </p:spPr>
        <p:txBody>
          <a:bodyPr>
            <a:normAutofit/>
          </a:bodyPr>
          <a:lstStyle/>
          <a:p>
            <a:pPr algn="ctr"/>
            <a:r>
              <a:rPr lang="en-US" sz="3600" b="1" dirty="0" smtClean="0">
                <a:solidFill>
                  <a:schemeClr val="bg1"/>
                </a:solidFill>
                <a:latin typeface="Arial" pitchFamily="34" charset="0"/>
                <a:cs typeface="Arial" pitchFamily="34" charset="0"/>
              </a:rPr>
              <a:t>UPF Marriage and Family Series</a:t>
            </a:r>
            <a:endParaRPr lang="en-US" sz="3600" b="1" dirty="0">
              <a:solidFill>
                <a:schemeClr val="bg1"/>
              </a:solidFill>
              <a:latin typeface="Arial" pitchFamily="34" charset="0"/>
              <a:cs typeface="Arial" pitchFamily="34" charset="0"/>
            </a:endParaRPr>
          </a:p>
        </p:txBody>
      </p:sp>
      <p:sp>
        <p:nvSpPr>
          <p:cNvPr id="5" name="TextBox 4"/>
          <p:cNvSpPr txBox="1"/>
          <p:nvPr/>
        </p:nvSpPr>
        <p:spPr>
          <a:xfrm>
            <a:off x="0" y="3124200"/>
            <a:ext cx="9144000" cy="1015663"/>
          </a:xfrm>
          <a:prstGeom prst="rect">
            <a:avLst/>
          </a:prstGeom>
          <a:noFill/>
        </p:spPr>
        <p:txBody>
          <a:bodyPr wrap="square" rtlCol="0">
            <a:spAutoFit/>
          </a:bodyPr>
          <a:lstStyle/>
          <a:p>
            <a:pPr algn="ctr"/>
            <a:r>
              <a:rPr lang="en-US" sz="3600" i="1" dirty="0" smtClean="0">
                <a:solidFill>
                  <a:prstClr val="white"/>
                </a:solidFill>
                <a:latin typeface="Arial" pitchFamily="34" charset="0"/>
                <a:cs typeface="Arial" pitchFamily="34" charset="0"/>
              </a:rPr>
              <a:t>The Benefits of Marriage</a:t>
            </a:r>
          </a:p>
          <a:p>
            <a:pPr algn="ctr"/>
            <a:r>
              <a:rPr lang="en-US" sz="2400" dirty="0" smtClean="0">
                <a:solidFill>
                  <a:prstClr val="white"/>
                </a:solidFill>
                <a:latin typeface="Arial" pitchFamily="34" charset="0"/>
                <a:ea typeface="SimSun" pitchFamily="2" charset="-122"/>
                <a:cs typeface="Arial" pitchFamily="34" charset="0"/>
              </a:rPr>
              <a:t>Why get married? Why </a:t>
            </a:r>
            <a:r>
              <a:rPr lang="en-US" sz="2400" smtClean="0">
                <a:solidFill>
                  <a:prstClr val="white"/>
                </a:solidFill>
                <a:latin typeface="Arial" pitchFamily="34" charset="0"/>
                <a:ea typeface="SimSun" pitchFamily="2" charset="-122"/>
                <a:cs typeface="Arial" pitchFamily="34" charset="0"/>
              </a:rPr>
              <a:t>stay married?</a:t>
            </a:r>
            <a:endParaRPr lang="en-US" sz="2400" dirty="0">
              <a:solidFill>
                <a:prstClr val="white"/>
              </a:solidFill>
              <a:latin typeface="Arial" pitchFamily="34" charset="0"/>
              <a:ea typeface="SimSun" pitchFamily="2" charset="-122"/>
              <a:cs typeface="Arial" pitchFamily="34" charset="0"/>
            </a:endParaRPr>
          </a:p>
        </p:txBody>
      </p:sp>
      <p:pic>
        <p:nvPicPr>
          <p:cNvPr id="6" name="Picture 5" descr="logo gold transparent small 2.png"/>
          <p:cNvPicPr>
            <a:picLocks noChangeAspect="1"/>
          </p:cNvPicPr>
          <p:nvPr/>
        </p:nvPicPr>
        <p:blipFill>
          <a:blip r:embed="rId4" cstate="print"/>
          <a:stretch>
            <a:fillRect/>
          </a:stretch>
        </p:blipFill>
        <p:spPr>
          <a:xfrm>
            <a:off x="3657473" y="228600"/>
            <a:ext cx="1829055" cy="1829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147248" cy="1008112"/>
          </a:xfrm>
        </p:spPr>
        <p:txBody>
          <a:bodyPr>
            <a:normAutofit fontScale="90000"/>
          </a:bodyPr>
          <a:lstStyle/>
          <a:p>
            <a:pPr algn="ctr"/>
            <a:r>
              <a:rPr lang="en-GB" b="1" dirty="0" smtClean="0">
                <a:solidFill>
                  <a:schemeClr val="tx1"/>
                </a:solidFill>
              </a:rPr>
              <a:t/>
            </a:r>
            <a:br>
              <a:rPr lang="en-GB" b="1" dirty="0" smtClean="0">
                <a:solidFill>
                  <a:schemeClr val="tx1"/>
                </a:solidFill>
              </a:rPr>
            </a:br>
            <a:r>
              <a:rPr lang="en-GB" b="1" dirty="0" smtClean="0">
                <a:solidFill>
                  <a:schemeClr val="tx1"/>
                </a:solidFill>
              </a:rPr>
              <a:t>Research Results</a:t>
            </a:r>
            <a:br>
              <a:rPr lang="en-GB" b="1" dirty="0" smtClean="0">
                <a:solidFill>
                  <a:schemeClr val="tx1"/>
                </a:solidFill>
              </a:rPr>
            </a:br>
            <a:r>
              <a:rPr lang="en-GB" b="1" dirty="0" smtClean="0">
                <a:solidFill>
                  <a:schemeClr val="tx1"/>
                </a:solidFill>
              </a:rPr>
              <a:t>Marriage Benefits Husband and Wife.</a:t>
            </a:r>
            <a:endParaRPr lang="en-GB" b="1" dirty="0">
              <a:solidFill>
                <a:schemeClr val="tx1"/>
              </a:solidFill>
            </a:endParaRPr>
          </a:p>
        </p:txBody>
      </p:sp>
      <p:sp>
        <p:nvSpPr>
          <p:cNvPr id="3" name="Content Placeholder 2"/>
          <p:cNvSpPr>
            <a:spLocks noGrp="1"/>
          </p:cNvSpPr>
          <p:nvPr>
            <p:ph sz="quarter" idx="1"/>
          </p:nvPr>
        </p:nvSpPr>
        <p:spPr>
          <a:xfrm>
            <a:off x="539552" y="1484784"/>
            <a:ext cx="7920880" cy="5040560"/>
          </a:xfrm>
        </p:spPr>
        <p:txBody>
          <a:bodyPr>
            <a:normAutofit/>
          </a:bodyPr>
          <a:lstStyle/>
          <a:p>
            <a:r>
              <a:rPr lang="en-GB" dirty="0" smtClean="0"/>
              <a:t>Greater security and stability in the relationship</a:t>
            </a:r>
          </a:p>
          <a:p>
            <a:r>
              <a:rPr lang="en-GB" dirty="0" smtClean="0"/>
              <a:t>Happier</a:t>
            </a:r>
          </a:p>
          <a:p>
            <a:r>
              <a:rPr lang="en-GB" dirty="0" smtClean="0"/>
              <a:t>Differences can complement each other</a:t>
            </a:r>
          </a:p>
          <a:p>
            <a:r>
              <a:rPr lang="en-GB" dirty="0" smtClean="0"/>
              <a:t>Physically and mentally healthier </a:t>
            </a:r>
          </a:p>
          <a:p>
            <a:r>
              <a:rPr lang="en-GB" dirty="0" smtClean="0"/>
              <a:t>Wealthier</a:t>
            </a:r>
          </a:p>
          <a:p>
            <a:r>
              <a:rPr lang="en-GB" dirty="0" smtClean="0"/>
              <a:t>Less likely to commit </a:t>
            </a:r>
            <a:r>
              <a:rPr lang="en-GB" dirty="0" smtClean="0"/>
              <a:t>crimes or </a:t>
            </a:r>
            <a:r>
              <a:rPr lang="en-GB" dirty="0" smtClean="0"/>
              <a:t>be victims of crimes</a:t>
            </a:r>
          </a:p>
          <a:p>
            <a:r>
              <a:rPr lang="en-GB" dirty="0" smtClean="0"/>
              <a:t>Better sex  </a:t>
            </a:r>
          </a:p>
          <a:p>
            <a:endParaRPr lang="en-GB" dirty="0" smtClean="0"/>
          </a:p>
          <a:p>
            <a:pPr>
              <a:buNone/>
            </a:pPr>
            <a:r>
              <a:rPr lang="en-GB" dirty="0" smtClean="0"/>
              <a:t>Sounds pretty good, right?</a:t>
            </a:r>
          </a:p>
        </p:txBody>
      </p:sp>
      <p:pic>
        <p:nvPicPr>
          <p:cNvPr id="6" name="Picture 5" descr="research.jpg"/>
          <p:cNvPicPr>
            <a:picLocks noChangeAspect="1"/>
          </p:cNvPicPr>
          <p:nvPr/>
        </p:nvPicPr>
        <p:blipFill>
          <a:blip r:embed="rId3" cstate="print"/>
          <a:stretch>
            <a:fillRect/>
          </a:stretch>
        </p:blipFill>
        <p:spPr>
          <a:xfrm>
            <a:off x="251647" y="116632"/>
            <a:ext cx="1368025" cy="13133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484784"/>
            <a:ext cx="8424936" cy="4989168"/>
          </a:xfrm>
        </p:spPr>
        <p:txBody>
          <a:bodyPr>
            <a:normAutofit/>
          </a:bodyPr>
          <a:lstStyle/>
          <a:p>
            <a:r>
              <a:rPr lang="en-GB" dirty="0" smtClean="0"/>
              <a:t>Motivates him to focus on the benefit of others.</a:t>
            </a:r>
          </a:p>
          <a:p>
            <a:r>
              <a:rPr lang="en-GB" dirty="0" smtClean="0"/>
              <a:t>Adds an average </a:t>
            </a:r>
            <a:r>
              <a:rPr lang="en-GB" dirty="0" smtClean="0"/>
              <a:t>of 10 years </a:t>
            </a:r>
            <a:r>
              <a:rPr lang="en-GB" dirty="0" smtClean="0"/>
              <a:t>to his lifespan.</a:t>
            </a:r>
            <a:endParaRPr lang="en-GB" dirty="0" smtClean="0"/>
          </a:p>
          <a:p>
            <a:r>
              <a:rPr lang="en-GB" dirty="0" smtClean="0"/>
              <a:t>Channels his natural sex drive.</a:t>
            </a:r>
          </a:p>
          <a:p>
            <a:endParaRPr lang="en-GB" b="1" dirty="0" smtClean="0"/>
          </a:p>
          <a:p>
            <a:endParaRPr lang="en-GB" dirty="0"/>
          </a:p>
        </p:txBody>
      </p:sp>
      <p:sp>
        <p:nvSpPr>
          <p:cNvPr id="5" name="Title 1"/>
          <p:cNvSpPr txBox="1">
            <a:spLocks/>
          </p:cNvSpPr>
          <p:nvPr/>
        </p:nvSpPr>
        <p:spPr>
          <a:xfrm>
            <a:off x="467544" y="332656"/>
            <a:ext cx="8147248" cy="1152128"/>
          </a:xfrm>
          <a:prstGeom prst="rect">
            <a:avLst/>
          </a:prstGeom>
        </p:spPr>
        <p:txBody>
          <a:bodyPr vert="horz"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small" spc="0" normalizeH="0" baseline="0" noProof="0" dirty="0" smtClean="0">
                <a:ln>
                  <a:noFill/>
                </a:ln>
                <a:solidFill>
                  <a:schemeClr val="tx1"/>
                </a:solidFill>
                <a:effectLst/>
                <a:uLnTx/>
                <a:uFillTx/>
                <a:latin typeface="+mj-lt"/>
                <a:ea typeface="+mj-ea"/>
                <a:cs typeface="+mj-cs"/>
              </a:rPr>
              <a:t/>
            </a:r>
            <a:br>
              <a:rPr kumimoji="0" lang="en-GB" sz="3000" b="1" i="0" u="none" strike="noStrike" kern="1200" cap="small" spc="0" normalizeH="0" baseline="0" noProof="0" dirty="0" smtClean="0">
                <a:ln>
                  <a:noFill/>
                </a:ln>
                <a:solidFill>
                  <a:schemeClr val="tx1"/>
                </a:solidFill>
                <a:effectLst/>
                <a:uLnTx/>
                <a:uFillTx/>
                <a:latin typeface="+mj-lt"/>
                <a:ea typeface="+mj-ea"/>
                <a:cs typeface="+mj-cs"/>
              </a:rPr>
            </a:br>
            <a:r>
              <a:rPr kumimoji="0" lang="en-GB" sz="3000" b="1" i="0" u="none" strike="noStrike" kern="1200" cap="small" spc="0" normalizeH="0" baseline="0" noProof="0" dirty="0" smtClean="0">
                <a:ln>
                  <a:noFill/>
                </a:ln>
                <a:solidFill>
                  <a:schemeClr val="tx1"/>
                </a:solidFill>
                <a:effectLst/>
                <a:uLnTx/>
                <a:uFillTx/>
                <a:latin typeface="+mj-lt"/>
                <a:ea typeface="+mj-ea"/>
                <a:cs typeface="+mj-cs"/>
              </a:rPr>
              <a:t>Research Results</a:t>
            </a:r>
            <a:br>
              <a:rPr kumimoji="0" lang="en-GB" sz="3000" b="1" i="0" u="none" strike="noStrike" kern="1200" cap="small" spc="0" normalizeH="0" baseline="0" noProof="0" dirty="0" smtClean="0">
                <a:ln>
                  <a:noFill/>
                </a:ln>
                <a:solidFill>
                  <a:schemeClr val="tx1"/>
                </a:solidFill>
                <a:effectLst/>
                <a:uLnTx/>
                <a:uFillTx/>
                <a:latin typeface="+mj-lt"/>
                <a:ea typeface="+mj-ea"/>
                <a:cs typeface="+mj-cs"/>
              </a:rPr>
            </a:br>
            <a:r>
              <a:rPr kumimoji="0" lang="en-GB" sz="3000" b="1" i="0" u="none" strike="noStrike" kern="1200" cap="small" spc="0" normalizeH="0" baseline="0" noProof="0" dirty="0" smtClean="0">
                <a:ln>
                  <a:noFill/>
                </a:ln>
                <a:solidFill>
                  <a:schemeClr val="tx1"/>
                </a:solidFill>
                <a:effectLst/>
                <a:uLnTx/>
                <a:uFillTx/>
                <a:latin typeface="+mj-lt"/>
                <a:ea typeface="+mj-ea"/>
                <a:cs typeface="+mj-cs"/>
              </a:rPr>
              <a:t>Marriage Benefits the Husband.</a:t>
            </a:r>
            <a:endParaRPr kumimoji="0" lang="en-GB" sz="3000" b="1" i="0" u="none" strike="noStrike" kern="1200" cap="small" spc="0" normalizeH="0" baseline="0" noProof="0" dirty="0">
              <a:ln>
                <a:noFill/>
              </a:ln>
              <a:solidFill>
                <a:schemeClr val="tx1"/>
              </a:solidFill>
              <a:effectLst/>
              <a:uLnTx/>
              <a:uFillTx/>
              <a:latin typeface="+mj-lt"/>
              <a:ea typeface="+mj-ea"/>
              <a:cs typeface="+mj-cs"/>
            </a:endParaRPr>
          </a:p>
        </p:txBody>
      </p:sp>
      <p:pic>
        <p:nvPicPr>
          <p:cNvPr id="6" name="Picture 5" descr="research.jpg"/>
          <p:cNvPicPr>
            <a:picLocks noChangeAspect="1"/>
          </p:cNvPicPr>
          <p:nvPr/>
        </p:nvPicPr>
        <p:blipFill>
          <a:blip r:embed="rId3" cstate="print"/>
          <a:stretch>
            <a:fillRect/>
          </a:stretch>
        </p:blipFill>
        <p:spPr>
          <a:xfrm>
            <a:off x="251647" y="116632"/>
            <a:ext cx="1368025" cy="1313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147248" cy="936104"/>
          </a:xfrm>
        </p:spPr>
        <p:txBody>
          <a:bodyPr>
            <a:normAutofit fontScale="90000"/>
          </a:bodyPr>
          <a:lstStyle/>
          <a:p>
            <a:pPr algn="ctr"/>
            <a:r>
              <a:rPr lang="en-GB" b="1" dirty="0" smtClean="0">
                <a:solidFill>
                  <a:schemeClr val="tx1"/>
                </a:solidFill>
              </a:rPr>
              <a:t>Research Results:</a:t>
            </a:r>
            <a:br>
              <a:rPr lang="en-GB" b="1" dirty="0" smtClean="0">
                <a:solidFill>
                  <a:schemeClr val="tx1"/>
                </a:solidFill>
              </a:rPr>
            </a:br>
            <a:r>
              <a:rPr lang="en-GB" b="1" dirty="0" smtClean="0">
                <a:solidFill>
                  <a:schemeClr val="tx1"/>
                </a:solidFill>
              </a:rPr>
              <a:t>Marriage Benefits the wife</a:t>
            </a:r>
            <a:endParaRPr lang="en-GB" b="1" dirty="0">
              <a:solidFill>
                <a:schemeClr val="tx1"/>
              </a:solidFill>
            </a:endParaRPr>
          </a:p>
        </p:txBody>
      </p:sp>
      <p:sp>
        <p:nvSpPr>
          <p:cNvPr id="3" name="Content Placeholder 2"/>
          <p:cNvSpPr>
            <a:spLocks noGrp="1"/>
          </p:cNvSpPr>
          <p:nvPr>
            <p:ph sz="quarter" idx="1"/>
          </p:nvPr>
        </p:nvSpPr>
        <p:spPr>
          <a:xfrm>
            <a:off x="539552" y="1484784"/>
            <a:ext cx="8568952" cy="4629128"/>
          </a:xfrm>
        </p:spPr>
        <p:txBody>
          <a:bodyPr>
            <a:normAutofit/>
          </a:bodyPr>
          <a:lstStyle/>
          <a:p>
            <a:r>
              <a:rPr lang="en-GB" dirty="0" smtClean="0"/>
              <a:t>Less at risk of physical or sexual abuse</a:t>
            </a:r>
          </a:p>
          <a:p>
            <a:r>
              <a:rPr lang="en-GB" dirty="0" smtClean="0"/>
              <a:t>Less likely to suffer depression</a:t>
            </a:r>
          </a:p>
          <a:p>
            <a:r>
              <a:rPr lang="en-GB" dirty="0" smtClean="0"/>
              <a:t>Less inclined to substance abuse</a:t>
            </a:r>
          </a:p>
          <a:p>
            <a:r>
              <a:rPr lang="en-GB" dirty="0" smtClean="0"/>
              <a:t>Less likely to indulge in risky </a:t>
            </a:r>
            <a:r>
              <a:rPr lang="en-GB" dirty="0" err="1" smtClean="0"/>
              <a:t>behavior</a:t>
            </a:r>
            <a:r>
              <a:rPr lang="en-GB" dirty="0" smtClean="0"/>
              <a:t> to obtain sex</a:t>
            </a:r>
          </a:p>
        </p:txBody>
      </p:sp>
      <p:pic>
        <p:nvPicPr>
          <p:cNvPr id="4" name="Picture 3" descr="research.jpg"/>
          <p:cNvPicPr>
            <a:picLocks noChangeAspect="1"/>
          </p:cNvPicPr>
          <p:nvPr/>
        </p:nvPicPr>
        <p:blipFill>
          <a:blip r:embed="rId3" cstate="print"/>
          <a:stretch>
            <a:fillRect/>
          </a:stretch>
        </p:blipFill>
        <p:spPr>
          <a:xfrm>
            <a:off x="251647" y="116632"/>
            <a:ext cx="1368025" cy="13133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1464168"/>
            <a:ext cx="7848872" cy="4773144"/>
          </a:xfrm>
        </p:spPr>
        <p:txBody>
          <a:bodyPr>
            <a:normAutofit/>
          </a:bodyPr>
          <a:lstStyle/>
          <a:p>
            <a:pPr>
              <a:buNone/>
            </a:pPr>
            <a:r>
              <a:rPr lang="en-GB" sz="2800" dirty="0" smtClean="0"/>
              <a:t>   </a:t>
            </a:r>
            <a:r>
              <a:rPr lang="en-GB" sz="2500" dirty="0" smtClean="0"/>
              <a:t> </a:t>
            </a:r>
          </a:p>
        </p:txBody>
      </p:sp>
      <p:pic>
        <p:nvPicPr>
          <p:cNvPr id="5" name="Picture 4" descr="discussion group.jpg"/>
          <p:cNvPicPr>
            <a:picLocks noChangeAspect="1"/>
          </p:cNvPicPr>
          <p:nvPr/>
        </p:nvPicPr>
        <p:blipFill>
          <a:blip r:embed="rId3" cstate="print"/>
          <a:stretch>
            <a:fillRect/>
          </a:stretch>
        </p:blipFill>
        <p:spPr>
          <a:xfrm>
            <a:off x="159091" y="0"/>
            <a:ext cx="1460581" cy="1166169"/>
          </a:xfrm>
          <a:prstGeom prst="rect">
            <a:avLst/>
          </a:prstGeom>
        </p:spPr>
      </p:pic>
      <p:sp>
        <p:nvSpPr>
          <p:cNvPr id="2" name="Title 1"/>
          <p:cNvSpPr>
            <a:spLocks noGrp="1"/>
          </p:cNvSpPr>
          <p:nvPr>
            <p:ph type="title"/>
          </p:nvPr>
        </p:nvSpPr>
        <p:spPr>
          <a:xfrm>
            <a:off x="395536" y="620688"/>
            <a:ext cx="8291264" cy="706090"/>
          </a:xfrm>
        </p:spPr>
        <p:txBody>
          <a:bodyPr/>
          <a:lstStyle/>
          <a:p>
            <a:pPr algn="ctr"/>
            <a:r>
              <a:rPr lang="en-GB" b="1" dirty="0" smtClean="0">
                <a:solidFill>
                  <a:schemeClr val="tx1"/>
                </a:solidFill>
              </a:rPr>
              <a:t>Discussion </a:t>
            </a:r>
            <a:endParaRPr lang="en-GB" b="1" dirty="0">
              <a:solidFill>
                <a:schemeClr val="tx1"/>
              </a:solidFill>
            </a:endParaRPr>
          </a:p>
        </p:txBody>
      </p:sp>
      <p:sp>
        <p:nvSpPr>
          <p:cNvPr id="6" name="Content Placeholder 2"/>
          <p:cNvSpPr txBox="1">
            <a:spLocks/>
          </p:cNvSpPr>
          <p:nvPr/>
        </p:nvSpPr>
        <p:spPr>
          <a:xfrm>
            <a:off x="611560" y="1628800"/>
            <a:ext cx="7488832" cy="477314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Divide</a:t>
            </a:r>
            <a:r>
              <a:rPr kumimoji="0" lang="en-GB" sz="2400" b="0" i="0" u="none" strike="noStrike" kern="1200" cap="none" spc="0" normalizeH="0" noProof="0" dirty="0" smtClean="0">
                <a:ln>
                  <a:noFill/>
                </a:ln>
                <a:solidFill>
                  <a:schemeClr val="tx1"/>
                </a:solidFill>
                <a:effectLst/>
                <a:uLnTx/>
                <a:uFillTx/>
                <a:latin typeface="+mn-lt"/>
                <a:ea typeface="+mn-ea"/>
                <a:cs typeface="+mn-cs"/>
              </a:rPr>
              <a:t> into 5 groups to look at the research findings and discuss how they compare to the situation in your community or nation:</a:t>
            </a:r>
          </a:p>
          <a:p>
            <a:pPr marL="731520" lvl="1" indent="-274320">
              <a:spcBef>
                <a:spcPts val="600"/>
              </a:spcBef>
              <a:buClr>
                <a:schemeClr val="accent1"/>
              </a:buClr>
              <a:buSzPct val="90000"/>
              <a:buFont typeface="Arial" pitchFamily="34" charset="0"/>
              <a:buChar char="•"/>
            </a:pPr>
            <a:r>
              <a:rPr lang="en-GB" sz="2400" dirty="0" smtClean="0"/>
              <a:t>Family</a:t>
            </a:r>
          </a:p>
          <a:p>
            <a:pPr marL="731520" lvl="1" indent="-274320">
              <a:spcBef>
                <a:spcPts val="600"/>
              </a:spcBef>
              <a:buClr>
                <a:schemeClr val="accent1"/>
              </a:buClr>
              <a:buSzPct val="90000"/>
              <a:buFont typeface="Arial" pitchFamily="34" charset="0"/>
              <a:buChar char="•"/>
            </a:pPr>
            <a:r>
              <a:rPr kumimoji="0" lang="en-GB" sz="2400" b="0" i="0" u="none" strike="noStrike" kern="1200" cap="none" spc="0" normalizeH="0" noProof="0" dirty="0" smtClean="0">
                <a:ln>
                  <a:noFill/>
                </a:ln>
                <a:solidFill>
                  <a:schemeClr val="tx1"/>
                </a:solidFill>
                <a:effectLst/>
                <a:uLnTx/>
                <a:uFillTx/>
                <a:latin typeface="+mn-lt"/>
                <a:ea typeface="+mn-ea"/>
                <a:cs typeface="+mn-cs"/>
              </a:rPr>
              <a:t>Economics</a:t>
            </a:r>
          </a:p>
          <a:p>
            <a:pPr marL="731520" lvl="1" indent="-274320">
              <a:spcBef>
                <a:spcPts val="600"/>
              </a:spcBef>
              <a:buClr>
                <a:schemeClr val="accent1"/>
              </a:buClr>
              <a:buSzPct val="90000"/>
              <a:buFont typeface="Arial" pitchFamily="34" charset="0"/>
              <a:buChar char="•"/>
            </a:pPr>
            <a:r>
              <a:rPr lang="en-GB" sz="2400" dirty="0" smtClean="0"/>
              <a:t>Physical health and longevity</a:t>
            </a:r>
          </a:p>
          <a:p>
            <a:pPr marL="731520" lvl="1" indent="-274320">
              <a:spcBef>
                <a:spcPts val="600"/>
              </a:spcBef>
              <a:buClr>
                <a:schemeClr val="accent1"/>
              </a:buClr>
              <a:buSzPct val="90000"/>
              <a:buFont typeface="Arial" pitchFamily="34" charset="0"/>
              <a:buChar char="•"/>
            </a:pPr>
            <a:r>
              <a:rPr kumimoji="0" lang="en-GB" sz="2400" b="0" i="0" u="none" strike="noStrike" kern="1200" cap="none" spc="0" normalizeH="0" noProof="0" dirty="0" smtClean="0">
                <a:ln>
                  <a:noFill/>
                </a:ln>
                <a:solidFill>
                  <a:schemeClr val="tx1"/>
                </a:solidFill>
                <a:effectLst/>
                <a:uLnTx/>
                <a:uFillTx/>
                <a:latin typeface="+mn-lt"/>
                <a:ea typeface="+mn-ea"/>
                <a:cs typeface="+mn-cs"/>
              </a:rPr>
              <a:t>Mental health and emotional well-being</a:t>
            </a:r>
          </a:p>
          <a:p>
            <a:pPr marL="731520" lvl="1" indent="-274320">
              <a:spcBef>
                <a:spcPts val="600"/>
              </a:spcBef>
              <a:buClr>
                <a:schemeClr val="accent1"/>
              </a:buClr>
              <a:buSzPct val="90000"/>
              <a:buFont typeface="Arial" pitchFamily="34" charset="0"/>
              <a:buChar char="•"/>
            </a:pPr>
            <a:r>
              <a:rPr lang="en-GB" sz="2400" dirty="0" smtClean="0"/>
              <a:t>Crime and domestic violence</a:t>
            </a:r>
          </a:p>
          <a:p>
            <a:pPr marL="274320" indent="-274320">
              <a:spcBef>
                <a:spcPts val="600"/>
              </a:spcBef>
              <a:buClr>
                <a:schemeClr val="accent1"/>
              </a:buClr>
              <a:buSzPct val="90000"/>
            </a:pPr>
            <a:r>
              <a:rPr kumimoji="0" lang="en-GB" sz="2400" b="0" i="0" u="none" strike="noStrike" kern="1200" cap="none" spc="0" normalizeH="0" noProof="0" dirty="0" smtClean="0">
                <a:ln>
                  <a:noFill/>
                </a:ln>
                <a:solidFill>
                  <a:schemeClr val="tx1"/>
                </a:solidFill>
                <a:effectLst/>
                <a:uLnTx/>
                <a:uFillTx/>
                <a:latin typeface="+mn-lt"/>
                <a:ea typeface="+mn-ea"/>
                <a:cs typeface="+mn-cs"/>
              </a:rPr>
              <a:t>    Afterwards, invite someone from each group </a:t>
            </a:r>
            <a:r>
              <a:rPr lang="en-GB" sz="2400" dirty="0" smtClean="0"/>
              <a:t>to </a:t>
            </a:r>
            <a:r>
              <a:rPr kumimoji="0" lang="en-GB" sz="2400" b="0" i="0" u="none" strike="noStrike" kern="1200" cap="none" spc="0" normalizeH="0" noProof="0" dirty="0" smtClean="0">
                <a:ln>
                  <a:noFill/>
                </a:ln>
                <a:solidFill>
                  <a:schemeClr val="tx1"/>
                </a:solidFill>
                <a:effectLst/>
                <a:uLnTx/>
                <a:uFillTx/>
                <a:latin typeface="+mn-lt"/>
                <a:ea typeface="+mn-ea"/>
                <a:cs typeface="+mn-cs"/>
              </a:rPr>
              <a:t>give a summary of their discussion.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GB" sz="25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lusion.gif"/>
          <p:cNvPicPr>
            <a:picLocks noChangeAspect="1"/>
          </p:cNvPicPr>
          <p:nvPr/>
        </p:nvPicPr>
        <p:blipFill>
          <a:blip r:embed="rId3" cstate="print"/>
          <a:stretch>
            <a:fillRect/>
          </a:stretch>
        </p:blipFill>
        <p:spPr>
          <a:xfrm>
            <a:off x="323528" y="332656"/>
            <a:ext cx="1296144" cy="861254"/>
          </a:xfrm>
          <a:prstGeom prst="rect">
            <a:avLst/>
          </a:prstGeom>
        </p:spPr>
      </p:pic>
      <p:sp>
        <p:nvSpPr>
          <p:cNvPr id="2" name="Title 1"/>
          <p:cNvSpPr>
            <a:spLocks noGrp="1"/>
          </p:cNvSpPr>
          <p:nvPr>
            <p:ph type="title"/>
          </p:nvPr>
        </p:nvSpPr>
        <p:spPr>
          <a:xfrm>
            <a:off x="395536" y="620688"/>
            <a:ext cx="8291264" cy="706090"/>
          </a:xfrm>
        </p:spPr>
        <p:txBody>
          <a:bodyPr/>
          <a:lstStyle/>
          <a:p>
            <a:pPr algn="ctr"/>
            <a:r>
              <a:rPr lang="en-GB" b="1" dirty="0" smtClean="0">
                <a:solidFill>
                  <a:schemeClr val="tx1"/>
                </a:solidFill>
              </a:rPr>
              <a:t>In  Conclusion</a:t>
            </a:r>
            <a:endParaRPr lang="en-GB" b="1" dirty="0">
              <a:solidFill>
                <a:schemeClr val="tx1"/>
              </a:solidFill>
            </a:endParaRPr>
          </a:p>
        </p:txBody>
      </p:sp>
      <p:sp>
        <p:nvSpPr>
          <p:cNvPr id="3" name="Content Placeholder 2"/>
          <p:cNvSpPr>
            <a:spLocks noGrp="1"/>
          </p:cNvSpPr>
          <p:nvPr>
            <p:ph sz="quarter" idx="1"/>
          </p:nvPr>
        </p:nvSpPr>
        <p:spPr>
          <a:xfrm>
            <a:off x="539552" y="1484784"/>
            <a:ext cx="7848872" cy="4773144"/>
          </a:xfrm>
        </p:spPr>
        <p:txBody>
          <a:bodyPr>
            <a:normAutofit/>
          </a:bodyPr>
          <a:lstStyle/>
          <a:p>
            <a:pPr>
              <a:buNone/>
            </a:pPr>
            <a:r>
              <a:rPr lang="en-GB" sz="2800" dirty="0" smtClean="0"/>
              <a:t>    </a:t>
            </a:r>
            <a:r>
              <a:rPr lang="en-GB" dirty="0" smtClean="0"/>
              <a:t>The family structure with the most benefit for both the couple and their children: </a:t>
            </a:r>
          </a:p>
          <a:p>
            <a:pPr lvl="1"/>
            <a:r>
              <a:rPr lang="en-GB" sz="2400" dirty="0" smtClean="0"/>
              <a:t>married husband and wife raising their children </a:t>
            </a:r>
          </a:p>
        </p:txBody>
      </p:sp>
      <p:pic>
        <p:nvPicPr>
          <p:cNvPr id="5" name="Picture 4" descr="couple with child.png"/>
          <p:cNvPicPr>
            <a:picLocks noChangeAspect="1"/>
          </p:cNvPicPr>
          <p:nvPr/>
        </p:nvPicPr>
        <p:blipFill>
          <a:blip r:embed="rId4" cstate="print"/>
          <a:stretch>
            <a:fillRect/>
          </a:stretch>
        </p:blipFill>
        <p:spPr>
          <a:xfrm>
            <a:off x="3072408" y="3022304"/>
            <a:ext cx="3155776" cy="3143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2.gstatic.com/images?q=tbn:ANd9GcSp38JVgXQ63UFu13yg0OA0-brTxBQ7CdfpVm1P4dReYGJEScun"/>
          <p:cNvPicPr>
            <a:picLocks noChangeAspect="1" noChangeArrowheads="1"/>
          </p:cNvPicPr>
          <p:nvPr/>
        </p:nvPicPr>
        <p:blipFill>
          <a:blip r:embed="rId3" cstate="print"/>
          <a:srcRect/>
          <a:stretch>
            <a:fillRect/>
          </a:stretch>
        </p:blipFill>
        <p:spPr bwMode="auto">
          <a:xfrm>
            <a:off x="-4244" y="797639"/>
            <a:ext cx="9148244" cy="6087745"/>
          </a:xfrm>
          <a:prstGeom prst="rect">
            <a:avLst/>
          </a:prstGeom>
          <a:noFill/>
        </p:spPr>
      </p:pic>
      <p:sp>
        <p:nvSpPr>
          <p:cNvPr id="2" name="Title 1"/>
          <p:cNvSpPr>
            <a:spLocks noGrp="1"/>
          </p:cNvSpPr>
          <p:nvPr>
            <p:ph type="title"/>
          </p:nvPr>
        </p:nvSpPr>
        <p:spPr>
          <a:xfrm>
            <a:off x="601216" y="634678"/>
            <a:ext cx="7931224" cy="706090"/>
          </a:xfrm>
        </p:spPr>
        <p:txBody>
          <a:bodyPr/>
          <a:lstStyle/>
          <a:p>
            <a:pPr algn="ctr"/>
            <a:r>
              <a:rPr lang="en-GB" b="1" dirty="0" smtClean="0">
                <a:solidFill>
                  <a:schemeClr val="tx1"/>
                </a:solidFill>
              </a:rPr>
              <a:t>Expanding the</a:t>
            </a:r>
            <a:r>
              <a:rPr lang="en-GB" b="1" dirty="0" smtClean="0">
                <a:solidFill>
                  <a:schemeClr val="tx1"/>
                </a:solidFill>
              </a:rPr>
              <a:t> </a:t>
            </a:r>
            <a:r>
              <a:rPr lang="en-GB" b="1" dirty="0" smtClean="0">
                <a:solidFill>
                  <a:schemeClr val="tx1"/>
                </a:solidFill>
              </a:rPr>
              <a:t>Circle of Life </a:t>
            </a:r>
            <a:endParaRPr lang="en-GB" b="1" dirty="0">
              <a:solidFill>
                <a:schemeClr val="tx1"/>
              </a:solidFill>
            </a:endParaRPr>
          </a:p>
        </p:txBody>
      </p:sp>
      <p:sp>
        <p:nvSpPr>
          <p:cNvPr id="3" name="Content Placeholder 2"/>
          <p:cNvSpPr>
            <a:spLocks noGrp="1"/>
          </p:cNvSpPr>
          <p:nvPr>
            <p:ph sz="quarter" idx="1"/>
          </p:nvPr>
        </p:nvSpPr>
        <p:spPr>
          <a:xfrm>
            <a:off x="251520" y="5373216"/>
            <a:ext cx="8568952" cy="1440160"/>
          </a:xfrm>
        </p:spPr>
        <p:txBody>
          <a:bodyPr>
            <a:normAutofit lnSpcReduction="10000"/>
          </a:bodyPr>
          <a:lstStyle/>
          <a:p>
            <a:pPr algn="ctr"/>
            <a:r>
              <a:rPr lang="en-GB" sz="4400" dirty="0" smtClean="0">
                <a:solidFill>
                  <a:schemeClr val="bg1"/>
                </a:solidFill>
              </a:rPr>
              <a:t>As caretakers</a:t>
            </a:r>
          </a:p>
          <a:p>
            <a:pPr algn="ctr"/>
            <a:r>
              <a:rPr lang="en-GB" sz="4400" dirty="0" smtClean="0">
                <a:solidFill>
                  <a:schemeClr val="bg1"/>
                </a:solidFill>
              </a:rPr>
              <a:t>As creators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2670"/>
            <a:ext cx="7931224" cy="706090"/>
          </a:xfrm>
        </p:spPr>
        <p:txBody>
          <a:bodyPr/>
          <a:lstStyle/>
          <a:p>
            <a:pPr algn="ctr"/>
            <a:r>
              <a:rPr lang="en-GB" b="1" dirty="0" smtClean="0">
                <a:solidFill>
                  <a:schemeClr val="tx1"/>
                </a:solidFill>
              </a:rPr>
              <a:t>To Think About</a:t>
            </a:r>
            <a:endParaRPr lang="en-GB" b="1" dirty="0">
              <a:solidFill>
                <a:schemeClr val="tx1"/>
              </a:solidFill>
            </a:endParaRPr>
          </a:p>
        </p:txBody>
      </p:sp>
      <p:sp>
        <p:nvSpPr>
          <p:cNvPr id="3" name="Content Placeholder 2"/>
          <p:cNvSpPr>
            <a:spLocks noGrp="1"/>
          </p:cNvSpPr>
          <p:nvPr>
            <p:ph sz="quarter" idx="1"/>
          </p:nvPr>
        </p:nvSpPr>
        <p:spPr>
          <a:xfrm>
            <a:off x="827584" y="1464168"/>
            <a:ext cx="7776864" cy="4989168"/>
          </a:xfrm>
        </p:spPr>
        <p:txBody>
          <a:bodyPr>
            <a:normAutofit/>
          </a:bodyPr>
          <a:lstStyle/>
          <a:p>
            <a:pPr>
              <a:buNone/>
            </a:pPr>
            <a:r>
              <a:rPr lang="en-GB" dirty="0" smtClean="0"/>
              <a:t>Can the next generation be a little bit</a:t>
            </a:r>
          </a:p>
          <a:p>
            <a:r>
              <a:rPr lang="en-GB" dirty="0" smtClean="0"/>
              <a:t>More loving?</a:t>
            </a:r>
          </a:p>
          <a:p>
            <a:r>
              <a:rPr lang="en-GB" dirty="0" smtClean="0"/>
              <a:t>More intelligent?</a:t>
            </a:r>
          </a:p>
          <a:p>
            <a:r>
              <a:rPr lang="en-GB" dirty="0" smtClean="0"/>
              <a:t>Better at building intimate relationships? </a:t>
            </a:r>
          </a:p>
          <a:p>
            <a:r>
              <a:rPr lang="en-GB" dirty="0" smtClean="0"/>
              <a:t>Better at weathering the storms of life?</a:t>
            </a:r>
          </a:p>
          <a:p>
            <a:r>
              <a:rPr lang="en-GB" dirty="0" smtClean="0"/>
              <a:t>Empowered to make the world a better place?</a:t>
            </a:r>
          </a:p>
          <a:p>
            <a:endParaRPr lang="en-GB" dirty="0" smtClean="0"/>
          </a:p>
          <a:p>
            <a:pPr>
              <a:buNone/>
            </a:pPr>
            <a:r>
              <a:rPr lang="en-GB" dirty="0" smtClean="0"/>
              <a:t>... because of my </a:t>
            </a:r>
            <a:br>
              <a:rPr lang="en-GB" dirty="0" smtClean="0"/>
            </a:br>
            <a:r>
              <a:rPr lang="en-GB" dirty="0" smtClean="0"/>
              <a:t>contribution </a:t>
            </a:r>
            <a:br>
              <a:rPr lang="en-GB" dirty="0" smtClean="0"/>
            </a:br>
            <a:r>
              <a:rPr lang="en-GB" dirty="0" smtClean="0"/>
              <a:t>to my family </a:t>
            </a:r>
            <a:br>
              <a:rPr lang="en-GB" dirty="0" smtClean="0"/>
            </a:br>
            <a:r>
              <a:rPr lang="en-GB" dirty="0" smtClean="0"/>
              <a:t>and society?</a:t>
            </a:r>
            <a:endParaRPr lang="en-GB" dirty="0"/>
          </a:p>
        </p:txBody>
      </p:sp>
      <p:pic>
        <p:nvPicPr>
          <p:cNvPr id="5" name="Picture 8" descr="http://t0.gstatic.com/images?q=tbn:ANd9GcSjU0yGdde0gTlbpQdcc72EPKFgH7HLAezbmCFWXznGi8pVt7Y0"/>
          <p:cNvPicPr>
            <a:picLocks noChangeAspect="1" noChangeArrowheads="1"/>
          </p:cNvPicPr>
          <p:nvPr/>
        </p:nvPicPr>
        <p:blipFill>
          <a:blip r:embed="rId3" cstate="print"/>
          <a:srcRect/>
          <a:stretch>
            <a:fillRect/>
          </a:stretch>
        </p:blipFill>
        <p:spPr bwMode="auto">
          <a:xfrm>
            <a:off x="4572000" y="4339644"/>
            <a:ext cx="2736304" cy="1851901"/>
          </a:xfrm>
          <a:prstGeom prst="rect">
            <a:avLst/>
          </a:prstGeom>
          <a:noFill/>
        </p:spPr>
      </p:pic>
      <p:pic>
        <p:nvPicPr>
          <p:cNvPr id="6" name="Picture 5" descr="thinker.jpg"/>
          <p:cNvPicPr>
            <a:picLocks noChangeAspect="1"/>
          </p:cNvPicPr>
          <p:nvPr/>
        </p:nvPicPr>
        <p:blipFill>
          <a:blip r:embed="rId4" cstate="print"/>
          <a:stretch>
            <a:fillRect/>
          </a:stretch>
        </p:blipFill>
        <p:spPr>
          <a:xfrm>
            <a:off x="107504" y="44624"/>
            <a:ext cx="1062759" cy="14188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t0.gstatic.com/images?q=tbn:ANd9GcSVapBKzoi2tH-vKTmQsxqvIGWGu3yfk91C9I9Js_Qv54sYJM_jhA"/>
          <p:cNvPicPr>
            <a:picLocks noChangeAspect="1" noChangeArrowheads="1"/>
          </p:cNvPicPr>
          <p:nvPr/>
        </p:nvPicPr>
        <p:blipFill>
          <a:blip r:embed="rId3" cstate="print"/>
          <a:srcRect t="10000"/>
          <a:stretch>
            <a:fillRect/>
          </a:stretch>
        </p:blipFill>
        <p:spPr bwMode="auto">
          <a:xfrm>
            <a:off x="107504" y="836712"/>
            <a:ext cx="8568952" cy="5132026"/>
          </a:xfrm>
          <a:prstGeom prst="rect">
            <a:avLst/>
          </a:prstGeom>
          <a:noFill/>
        </p:spPr>
      </p:pic>
      <p:sp>
        <p:nvSpPr>
          <p:cNvPr id="2" name="Title 1"/>
          <p:cNvSpPr>
            <a:spLocks noGrp="1"/>
          </p:cNvSpPr>
          <p:nvPr>
            <p:ph type="title"/>
          </p:nvPr>
        </p:nvSpPr>
        <p:spPr>
          <a:xfrm>
            <a:off x="457200" y="706686"/>
            <a:ext cx="8075240" cy="562074"/>
          </a:xfrm>
        </p:spPr>
        <p:txBody>
          <a:bodyPr>
            <a:normAutofit fontScale="90000"/>
          </a:bodyPr>
          <a:lstStyle/>
          <a:p>
            <a:pPr algn="ctr"/>
            <a:r>
              <a:rPr lang="en-GB" sz="3200" b="1" dirty="0" smtClean="0">
                <a:solidFill>
                  <a:schemeClr val="tx1"/>
                </a:solidFill>
              </a:rPr>
              <a:t>To Think About</a:t>
            </a:r>
            <a:endParaRPr lang="en-GB" sz="3200" b="1" dirty="0">
              <a:solidFill>
                <a:schemeClr val="tx1"/>
              </a:solidFill>
            </a:endParaRPr>
          </a:p>
        </p:txBody>
      </p:sp>
      <p:sp>
        <p:nvSpPr>
          <p:cNvPr id="3" name="Content Placeholder 2"/>
          <p:cNvSpPr>
            <a:spLocks noGrp="1"/>
          </p:cNvSpPr>
          <p:nvPr>
            <p:ph sz="quarter" idx="1"/>
          </p:nvPr>
        </p:nvSpPr>
        <p:spPr>
          <a:xfrm>
            <a:off x="539552" y="5661248"/>
            <a:ext cx="7848872" cy="1008112"/>
          </a:xfrm>
        </p:spPr>
        <p:txBody>
          <a:bodyPr>
            <a:normAutofit fontScale="92500" lnSpcReduction="20000"/>
          </a:bodyPr>
          <a:lstStyle/>
          <a:p>
            <a:pPr>
              <a:buNone/>
            </a:pPr>
            <a:endParaRPr lang="en-GB" dirty="0" smtClean="0"/>
          </a:p>
          <a:p>
            <a:pPr>
              <a:buNone/>
            </a:pPr>
            <a:r>
              <a:rPr lang="en-GB" dirty="0" smtClean="0"/>
              <a:t>   </a:t>
            </a:r>
            <a:r>
              <a:rPr lang="en-GB" dirty="0" smtClean="0"/>
              <a:t> How </a:t>
            </a:r>
            <a:r>
              <a:rPr lang="en-GB" dirty="0" smtClean="0"/>
              <a:t>can the extended family, the community, and public policy support </a:t>
            </a:r>
            <a:r>
              <a:rPr lang="en-GB" dirty="0" smtClean="0"/>
              <a:t>thriving marriages and families?</a:t>
            </a:r>
            <a:endParaRPr lang="en-GB"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ving a ring.jpg"/>
          <p:cNvPicPr>
            <a:picLocks noChangeAspect="1"/>
          </p:cNvPicPr>
          <p:nvPr/>
        </p:nvPicPr>
        <p:blipFill>
          <a:blip r:embed="rId3" cstate="print"/>
          <a:srcRect b="24893"/>
          <a:stretch>
            <a:fillRect/>
          </a:stretch>
        </p:blipFill>
        <p:spPr>
          <a:xfrm>
            <a:off x="611560" y="-27384"/>
            <a:ext cx="7527344" cy="6851845"/>
          </a:xfrm>
          <a:prstGeom prst="rect">
            <a:avLst/>
          </a:prstGeom>
        </p:spPr>
      </p:pic>
      <p:sp>
        <p:nvSpPr>
          <p:cNvPr id="2" name="Title 1"/>
          <p:cNvSpPr>
            <a:spLocks noGrp="1"/>
          </p:cNvSpPr>
          <p:nvPr>
            <p:ph type="title"/>
          </p:nvPr>
        </p:nvSpPr>
        <p:spPr>
          <a:xfrm>
            <a:off x="3275856" y="274638"/>
            <a:ext cx="2592288" cy="5314602"/>
          </a:xfrm>
        </p:spPr>
        <p:txBody>
          <a:bodyPr anchor="ctr"/>
          <a:lstStyle/>
          <a:p>
            <a:pPr algn="ctr"/>
            <a:r>
              <a:rPr lang="en-US" sz="4800" b="1" dirty="0" smtClean="0">
                <a:solidFill>
                  <a:schemeClr val="tx1"/>
                </a:solidFill>
              </a:rPr>
              <a:t>Why </a:t>
            </a:r>
            <a:r>
              <a:rPr lang="en-US" sz="4800" b="1" dirty="0" smtClean="0">
                <a:solidFill>
                  <a:schemeClr val="tx1"/>
                </a:solidFill>
              </a:rPr>
              <a:t/>
            </a:r>
            <a:br>
              <a:rPr lang="en-US" sz="4800" b="1" dirty="0" smtClean="0">
                <a:solidFill>
                  <a:schemeClr val="tx1"/>
                </a:solidFill>
              </a:rPr>
            </a:br>
            <a:r>
              <a:rPr lang="en-US" sz="4800" b="1" dirty="0" smtClean="0">
                <a:solidFill>
                  <a:schemeClr val="tx1"/>
                </a:solidFill>
              </a:rPr>
              <a:t>Get </a:t>
            </a:r>
            <a:r>
              <a:rPr lang="en-US" sz="4800" b="1" dirty="0" smtClean="0">
                <a:solidFill>
                  <a:schemeClr val="tx1"/>
                </a:solidFill>
              </a:rPr>
              <a:t>Married</a:t>
            </a:r>
            <a:r>
              <a:rPr lang="en-US" b="1" dirty="0" smtClean="0">
                <a:solidFill>
                  <a:schemeClr val="tx1"/>
                </a:solidFill>
              </a:rPr>
              <a:t>?</a:t>
            </a:r>
            <a:endParaRPr lang="en-US"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9776"/>
            <a:ext cx="7859216" cy="1143000"/>
          </a:xfrm>
        </p:spPr>
        <p:txBody>
          <a:bodyPr/>
          <a:lstStyle/>
          <a:p>
            <a:pPr algn="ctr"/>
            <a:r>
              <a:rPr lang="en-GB" b="1" dirty="0" smtClean="0">
                <a:solidFill>
                  <a:schemeClr val="tx1"/>
                </a:solidFill>
              </a:rPr>
              <a:t>Why Get Married?</a:t>
            </a:r>
            <a:endParaRPr lang="en-GB" dirty="0"/>
          </a:p>
        </p:txBody>
      </p:sp>
      <p:sp>
        <p:nvSpPr>
          <p:cNvPr id="3" name="Content Placeholder 2"/>
          <p:cNvSpPr>
            <a:spLocks noGrp="1"/>
          </p:cNvSpPr>
          <p:nvPr>
            <p:ph sz="quarter" idx="1"/>
          </p:nvPr>
        </p:nvSpPr>
        <p:spPr>
          <a:xfrm>
            <a:off x="539552" y="1412776"/>
            <a:ext cx="3816424" cy="4341096"/>
          </a:xfrm>
        </p:spPr>
        <p:txBody>
          <a:bodyPr>
            <a:normAutofit/>
          </a:bodyPr>
          <a:lstStyle/>
          <a:p>
            <a:r>
              <a:rPr lang="en-GB" dirty="0" smtClean="0"/>
              <a:t>B</a:t>
            </a:r>
            <a:r>
              <a:rPr lang="en-GB" dirty="0" smtClean="0"/>
              <a:t>ecause </a:t>
            </a:r>
            <a:r>
              <a:rPr lang="en-GB" dirty="0" smtClean="0"/>
              <a:t>you think of it as a path to happiness ....</a:t>
            </a:r>
          </a:p>
          <a:p>
            <a:r>
              <a:rPr lang="en-GB" dirty="0" smtClean="0"/>
              <a:t>B</a:t>
            </a:r>
            <a:r>
              <a:rPr lang="en-GB" dirty="0" smtClean="0"/>
              <a:t>ecause </a:t>
            </a:r>
            <a:r>
              <a:rPr lang="en-GB" dirty="0" smtClean="0"/>
              <a:t>you found your soul mate and decided to spend your life together ... </a:t>
            </a:r>
          </a:p>
          <a:p>
            <a:r>
              <a:rPr lang="en-GB" dirty="0" smtClean="0"/>
              <a:t>B</a:t>
            </a:r>
            <a:r>
              <a:rPr lang="en-GB" dirty="0" smtClean="0"/>
              <a:t>ecause </a:t>
            </a:r>
            <a:r>
              <a:rPr lang="en-GB" dirty="0" smtClean="0"/>
              <a:t>of pressure by parents and society ...</a:t>
            </a:r>
          </a:p>
          <a:p>
            <a:endParaRPr lang="en-GB" dirty="0" smtClean="0"/>
          </a:p>
          <a:p>
            <a:endParaRPr lang="en-GB" dirty="0" smtClean="0"/>
          </a:p>
        </p:txBody>
      </p:sp>
      <p:pic>
        <p:nvPicPr>
          <p:cNvPr id="4" name="Picture 3" descr="swans.jpg"/>
          <p:cNvPicPr>
            <a:picLocks noChangeAspect="1"/>
          </p:cNvPicPr>
          <p:nvPr/>
        </p:nvPicPr>
        <p:blipFill>
          <a:blip r:embed="rId3" cstate="print"/>
          <a:stretch>
            <a:fillRect/>
          </a:stretch>
        </p:blipFill>
        <p:spPr>
          <a:xfrm>
            <a:off x="4716016" y="1556792"/>
            <a:ext cx="3604818" cy="36724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9776"/>
            <a:ext cx="7859216" cy="1143000"/>
          </a:xfrm>
        </p:spPr>
        <p:txBody>
          <a:bodyPr/>
          <a:lstStyle/>
          <a:p>
            <a:pPr algn="ctr"/>
            <a:r>
              <a:rPr lang="en-GB" b="1" dirty="0" smtClean="0">
                <a:solidFill>
                  <a:schemeClr val="tx1"/>
                </a:solidFill>
              </a:rPr>
              <a:t>Did anyone say it would be easy?</a:t>
            </a:r>
            <a:endParaRPr lang="en-GB" dirty="0"/>
          </a:p>
        </p:txBody>
      </p:sp>
      <p:pic>
        <p:nvPicPr>
          <p:cNvPr id="5" name="Picture 4" descr="tantrum.gif"/>
          <p:cNvPicPr>
            <a:picLocks noChangeAspect="1"/>
          </p:cNvPicPr>
          <p:nvPr/>
        </p:nvPicPr>
        <p:blipFill>
          <a:blip r:embed="rId3" cstate="print"/>
          <a:stretch>
            <a:fillRect/>
          </a:stretch>
        </p:blipFill>
        <p:spPr>
          <a:xfrm>
            <a:off x="1262681" y="2106930"/>
            <a:ext cx="6621687" cy="38423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16" y="274638"/>
            <a:ext cx="7467600" cy="1143000"/>
          </a:xfrm>
        </p:spPr>
        <p:txBody>
          <a:bodyPr/>
          <a:lstStyle/>
          <a:p>
            <a:pPr algn="ctr"/>
            <a:r>
              <a:rPr lang="en-US" b="1" dirty="0" smtClean="0">
                <a:solidFill>
                  <a:schemeClr val="tx1"/>
                </a:solidFill>
              </a:rPr>
              <a:t>Why </a:t>
            </a:r>
            <a:r>
              <a:rPr lang="en-US" b="1" dirty="0" smtClean="0">
                <a:solidFill>
                  <a:schemeClr val="tx1"/>
                </a:solidFill>
              </a:rPr>
              <a:t>S</a:t>
            </a:r>
            <a:r>
              <a:rPr lang="en-US" b="1" dirty="0" smtClean="0">
                <a:solidFill>
                  <a:schemeClr val="tx1"/>
                </a:solidFill>
              </a:rPr>
              <a:t>tay </a:t>
            </a:r>
            <a:r>
              <a:rPr lang="en-US" b="1" dirty="0" smtClean="0">
                <a:solidFill>
                  <a:schemeClr val="tx1"/>
                </a:solidFill>
              </a:rPr>
              <a:t>T</a:t>
            </a:r>
            <a:r>
              <a:rPr lang="en-US" b="1" dirty="0" smtClean="0">
                <a:solidFill>
                  <a:schemeClr val="tx1"/>
                </a:solidFill>
              </a:rPr>
              <a:t>ogether</a:t>
            </a:r>
            <a:r>
              <a:rPr lang="en-US" b="1" dirty="0" smtClean="0">
                <a:solidFill>
                  <a:schemeClr val="tx1"/>
                </a:solidFill>
              </a:rPr>
              <a:t>?</a:t>
            </a:r>
            <a:endParaRPr lang="en-US" b="1" dirty="0">
              <a:solidFill>
                <a:schemeClr val="tx1"/>
              </a:solidFill>
            </a:endParaRPr>
          </a:p>
        </p:txBody>
      </p:sp>
      <p:pic>
        <p:nvPicPr>
          <p:cNvPr id="4" name="Picture 3" descr="couple with question mark.jpg"/>
          <p:cNvPicPr>
            <a:picLocks noChangeAspect="1"/>
          </p:cNvPicPr>
          <p:nvPr/>
        </p:nvPicPr>
        <p:blipFill>
          <a:blip r:embed="rId3" cstate="print"/>
          <a:stretch>
            <a:fillRect/>
          </a:stretch>
        </p:blipFill>
        <p:spPr>
          <a:xfrm>
            <a:off x="2267744" y="1484784"/>
            <a:ext cx="4463498" cy="518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9776"/>
            <a:ext cx="7859216" cy="1143000"/>
          </a:xfrm>
        </p:spPr>
        <p:txBody>
          <a:bodyPr/>
          <a:lstStyle/>
          <a:p>
            <a:pPr algn="ctr"/>
            <a:r>
              <a:rPr lang="en-GB" b="1" dirty="0" smtClean="0">
                <a:solidFill>
                  <a:schemeClr val="tx1"/>
                </a:solidFill>
              </a:rPr>
              <a:t>Mutual Commitment on a </a:t>
            </a:r>
            <a:r>
              <a:rPr lang="en-GB" b="1" dirty="0" smtClean="0">
                <a:solidFill>
                  <a:schemeClr val="tx1"/>
                </a:solidFill>
              </a:rPr>
              <a:t>Shared</a:t>
            </a:r>
            <a:r>
              <a:rPr lang="en-GB" b="1" dirty="0" smtClean="0">
                <a:solidFill>
                  <a:schemeClr val="tx1"/>
                </a:solidFill>
              </a:rPr>
              <a:t> </a:t>
            </a:r>
            <a:r>
              <a:rPr lang="en-GB" b="1" dirty="0" smtClean="0">
                <a:solidFill>
                  <a:schemeClr val="tx1"/>
                </a:solidFill>
              </a:rPr>
              <a:t>Journey</a:t>
            </a:r>
            <a:endParaRPr lang="en-GB" dirty="0"/>
          </a:p>
        </p:txBody>
      </p:sp>
      <p:sp>
        <p:nvSpPr>
          <p:cNvPr id="3" name="Content Placeholder 2"/>
          <p:cNvSpPr>
            <a:spLocks noGrp="1"/>
          </p:cNvSpPr>
          <p:nvPr>
            <p:ph sz="quarter" idx="1"/>
          </p:nvPr>
        </p:nvSpPr>
        <p:spPr>
          <a:xfrm>
            <a:off x="539552" y="2204864"/>
            <a:ext cx="4248472" cy="3528392"/>
          </a:xfrm>
        </p:spPr>
        <p:txBody>
          <a:bodyPr>
            <a:normAutofit fontScale="92500"/>
          </a:bodyPr>
          <a:lstStyle/>
          <a:p>
            <a:endParaRPr lang="en-GB" dirty="0" smtClean="0"/>
          </a:p>
          <a:p>
            <a:r>
              <a:rPr lang="en-GB" dirty="0" smtClean="0"/>
              <a:t>Mutual commitment maintains our bond during difficult times – </a:t>
            </a:r>
            <a:r>
              <a:rPr lang="en-GB" dirty="0" smtClean="0"/>
              <a:t>allowing </a:t>
            </a:r>
            <a:r>
              <a:rPr lang="en-GB" dirty="0" smtClean="0"/>
              <a:t>us to:</a:t>
            </a:r>
          </a:p>
          <a:p>
            <a:pPr lvl="1"/>
            <a:r>
              <a:rPr lang="en-GB" sz="2400" dirty="0" smtClean="0"/>
              <a:t>Grow in love.</a:t>
            </a:r>
          </a:p>
          <a:p>
            <a:pPr lvl="1"/>
            <a:r>
              <a:rPr lang="en-GB" sz="2400" dirty="0" smtClean="0"/>
              <a:t>Enrich the lives of each other and our children.</a:t>
            </a:r>
          </a:p>
          <a:p>
            <a:pPr lvl="1"/>
            <a:r>
              <a:rPr lang="en-GB" sz="2400" dirty="0" smtClean="0"/>
              <a:t>Enjoy life-long benefits.</a:t>
            </a:r>
          </a:p>
          <a:p>
            <a:pPr lvl="1">
              <a:buNone/>
            </a:pPr>
            <a:r>
              <a:rPr lang="en-GB" sz="2800" dirty="0" smtClean="0"/>
              <a:t>  </a:t>
            </a:r>
            <a:endParaRPr lang="en-GB" sz="2800" dirty="0"/>
          </a:p>
        </p:txBody>
      </p:sp>
      <p:pic>
        <p:nvPicPr>
          <p:cNvPr id="4" name="Picture 3" descr="2 rings.jpg"/>
          <p:cNvPicPr>
            <a:picLocks noChangeAspect="1"/>
          </p:cNvPicPr>
          <p:nvPr/>
        </p:nvPicPr>
        <p:blipFill>
          <a:blip r:embed="rId3" cstate="print"/>
          <a:stretch>
            <a:fillRect/>
          </a:stretch>
        </p:blipFill>
        <p:spPr>
          <a:xfrm>
            <a:off x="4932040" y="2492896"/>
            <a:ext cx="3096344" cy="3083654"/>
          </a:xfrm>
          <a:prstGeom prst="rect">
            <a:avLst/>
          </a:prstGeom>
        </p:spPr>
      </p:pic>
      <p:sp>
        <p:nvSpPr>
          <p:cNvPr id="5" name="Content Placeholder 2"/>
          <p:cNvSpPr txBox="1">
            <a:spLocks/>
          </p:cNvSpPr>
          <p:nvPr/>
        </p:nvSpPr>
        <p:spPr>
          <a:xfrm>
            <a:off x="539552" y="1556792"/>
            <a:ext cx="7200800" cy="93610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family is a “school of love” for all its members, and we are life-long students.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work.gif"/>
          <p:cNvPicPr>
            <a:picLocks noChangeAspect="1"/>
          </p:cNvPicPr>
          <p:nvPr/>
        </p:nvPicPr>
        <p:blipFill>
          <a:blip r:embed="rId3" cstate="print"/>
          <a:stretch>
            <a:fillRect/>
          </a:stretch>
        </p:blipFill>
        <p:spPr>
          <a:xfrm>
            <a:off x="179512" y="1556792"/>
            <a:ext cx="5066229" cy="3600400"/>
          </a:xfrm>
          <a:prstGeom prst="rect">
            <a:avLst/>
          </a:prstGeom>
        </p:spPr>
      </p:pic>
      <p:sp>
        <p:nvSpPr>
          <p:cNvPr id="2" name="Title 1"/>
          <p:cNvSpPr>
            <a:spLocks noGrp="1"/>
          </p:cNvSpPr>
          <p:nvPr>
            <p:ph type="title"/>
          </p:nvPr>
        </p:nvSpPr>
        <p:spPr>
          <a:xfrm>
            <a:off x="251520" y="404664"/>
            <a:ext cx="8568952" cy="1008112"/>
          </a:xfrm>
        </p:spPr>
        <p:txBody>
          <a:bodyPr>
            <a:normAutofit/>
          </a:bodyPr>
          <a:lstStyle/>
          <a:p>
            <a:pPr algn="ctr"/>
            <a:r>
              <a:rPr lang="en-GB" sz="3200" b="1" dirty="0" smtClean="0">
                <a:solidFill>
                  <a:schemeClr val="tx1"/>
                </a:solidFill>
              </a:rPr>
              <a:t>Assignments in the School of Love</a:t>
            </a:r>
            <a:endParaRPr lang="en-GB" sz="3200" b="1" dirty="0">
              <a:solidFill>
                <a:schemeClr val="tx1"/>
              </a:solidFill>
            </a:endParaRPr>
          </a:p>
        </p:txBody>
      </p:sp>
      <p:sp>
        <p:nvSpPr>
          <p:cNvPr id="3" name="Content Placeholder 2"/>
          <p:cNvSpPr>
            <a:spLocks noGrp="1"/>
          </p:cNvSpPr>
          <p:nvPr>
            <p:ph sz="quarter" idx="1"/>
          </p:nvPr>
        </p:nvSpPr>
        <p:spPr>
          <a:xfrm>
            <a:off x="5148064" y="1556792"/>
            <a:ext cx="3168352" cy="4896544"/>
          </a:xfrm>
        </p:spPr>
        <p:txBody>
          <a:bodyPr>
            <a:normAutofit fontScale="85000" lnSpcReduction="10000"/>
          </a:bodyPr>
          <a:lstStyle/>
          <a:p>
            <a:pPr marL="457200" lvl="1" indent="-457200"/>
            <a:r>
              <a:rPr lang="en-GB" sz="2400" dirty="0" smtClean="0"/>
              <a:t>Provide for health and material well-being.</a:t>
            </a:r>
          </a:p>
          <a:p>
            <a:pPr marL="457200" lvl="1" indent="-457200"/>
            <a:r>
              <a:rPr lang="en-GB" sz="2400" dirty="0" smtClean="0"/>
              <a:t>Care for emotional well-being.</a:t>
            </a:r>
          </a:p>
          <a:p>
            <a:pPr marL="457200" lvl="1" indent="-457200"/>
            <a:r>
              <a:rPr lang="en-GB" sz="2400" dirty="0" smtClean="0"/>
              <a:t>Model loving relationships. </a:t>
            </a:r>
          </a:p>
          <a:p>
            <a:pPr marL="457200" lvl="1" indent="-457200"/>
            <a:r>
              <a:rPr lang="en-GB" sz="2400" dirty="0" smtClean="0"/>
              <a:t>Protect from abuse.</a:t>
            </a:r>
          </a:p>
          <a:p>
            <a:pPr marL="457200" lvl="1" indent="-457200"/>
            <a:r>
              <a:rPr lang="en-GB" sz="2400" dirty="0" smtClean="0"/>
              <a:t>Teach children social skills.</a:t>
            </a:r>
          </a:p>
          <a:p>
            <a:pPr marL="457200" lvl="1" indent="-457200"/>
            <a:r>
              <a:rPr lang="en-GB" sz="2400" dirty="0" smtClean="0"/>
              <a:t>Discipline the children to promote their moral development.</a:t>
            </a:r>
          </a:p>
          <a:p>
            <a:pPr marL="457200" lvl="1" indent="-457200"/>
            <a:r>
              <a:rPr lang="en-GB" sz="2400" dirty="0" smtClean="0"/>
              <a:t>Educate children to be contributing members of society.</a:t>
            </a:r>
          </a:p>
          <a:p>
            <a:pPr marL="457200" lvl="1" indent="-457200"/>
            <a:endParaRPr lang="en-GB" sz="2400" dirty="0" smtClean="0"/>
          </a:p>
        </p:txBody>
      </p:sp>
      <p:sp>
        <p:nvSpPr>
          <p:cNvPr id="9" name="TextBox 8"/>
          <p:cNvSpPr txBox="1"/>
          <p:nvPr/>
        </p:nvSpPr>
        <p:spPr>
          <a:xfrm>
            <a:off x="1331640" y="3462099"/>
            <a:ext cx="576064" cy="830997"/>
          </a:xfrm>
          <a:prstGeom prst="rect">
            <a:avLst/>
          </a:prstGeom>
          <a:noFill/>
        </p:spPr>
        <p:txBody>
          <a:bodyPr wrap="square" rtlCol="0">
            <a:spAutoFit/>
          </a:bodyPr>
          <a:lstStyle/>
          <a:p>
            <a:r>
              <a:rPr lang="en-US" sz="4800" dirty="0" smtClean="0">
                <a:solidFill>
                  <a:srgbClr val="FF5050"/>
                </a:solidFill>
              </a:rPr>
              <a:t>♥</a:t>
            </a:r>
            <a:endParaRPr lang="en-US" sz="4800" dirty="0">
              <a:solidFill>
                <a:srgbClr val="FF5050"/>
              </a:solidFill>
            </a:endParaRPr>
          </a:p>
        </p:txBody>
      </p:sp>
      <p:sp>
        <p:nvSpPr>
          <p:cNvPr id="10" name="TextBox 9"/>
          <p:cNvSpPr txBox="1"/>
          <p:nvPr/>
        </p:nvSpPr>
        <p:spPr>
          <a:xfrm>
            <a:off x="1043608" y="3068960"/>
            <a:ext cx="576064" cy="830997"/>
          </a:xfrm>
          <a:prstGeom prst="rect">
            <a:avLst/>
          </a:prstGeom>
          <a:noFill/>
        </p:spPr>
        <p:txBody>
          <a:bodyPr wrap="square" rtlCol="0">
            <a:spAutoFit/>
          </a:bodyPr>
          <a:lstStyle/>
          <a:p>
            <a:r>
              <a:rPr lang="en-US" sz="4800" dirty="0" smtClean="0">
                <a:solidFill>
                  <a:srgbClr val="FF5050"/>
                </a:solidFill>
              </a:rPr>
              <a:t>♥</a:t>
            </a:r>
            <a:endParaRPr lang="en-US" sz="4800" dirty="0">
              <a:solidFill>
                <a:srgbClr val="FF5050"/>
              </a:solidFill>
            </a:endParaRPr>
          </a:p>
        </p:txBody>
      </p:sp>
      <p:sp>
        <p:nvSpPr>
          <p:cNvPr id="11" name="TextBox 10"/>
          <p:cNvSpPr txBox="1"/>
          <p:nvPr/>
        </p:nvSpPr>
        <p:spPr>
          <a:xfrm>
            <a:off x="1619672" y="3750131"/>
            <a:ext cx="576064" cy="830997"/>
          </a:xfrm>
          <a:prstGeom prst="rect">
            <a:avLst/>
          </a:prstGeom>
          <a:noFill/>
        </p:spPr>
        <p:txBody>
          <a:bodyPr wrap="square" rtlCol="0">
            <a:spAutoFit/>
          </a:bodyPr>
          <a:lstStyle/>
          <a:p>
            <a:r>
              <a:rPr lang="en-US" sz="4800" dirty="0" smtClean="0">
                <a:solidFill>
                  <a:srgbClr val="FF5050"/>
                </a:solidFill>
              </a:rPr>
              <a:t>♥</a:t>
            </a:r>
            <a:endParaRPr lang="en-US" sz="4800" dirty="0">
              <a:solidFill>
                <a:srgbClr val="FF5050"/>
              </a:solidFill>
            </a:endParaRPr>
          </a:p>
        </p:txBody>
      </p:sp>
      <p:sp>
        <p:nvSpPr>
          <p:cNvPr id="13" name="TextBox 12"/>
          <p:cNvSpPr txBox="1"/>
          <p:nvPr/>
        </p:nvSpPr>
        <p:spPr>
          <a:xfrm>
            <a:off x="2195736" y="4149080"/>
            <a:ext cx="576064" cy="707886"/>
          </a:xfrm>
          <a:prstGeom prst="rect">
            <a:avLst/>
          </a:prstGeom>
          <a:noFill/>
        </p:spPr>
        <p:txBody>
          <a:bodyPr wrap="square" rtlCol="0">
            <a:spAutoFit/>
          </a:bodyPr>
          <a:lstStyle/>
          <a:p>
            <a:r>
              <a:rPr lang="en-US" sz="4000" dirty="0" smtClean="0">
                <a:solidFill>
                  <a:srgbClr val="FF5050"/>
                </a:solidFill>
              </a:rPr>
              <a:t>♥</a:t>
            </a:r>
            <a:endParaRPr lang="en-US" sz="4000" dirty="0">
              <a:solidFill>
                <a:srgbClr val="FF5050"/>
              </a:solidFill>
            </a:endParaRPr>
          </a:p>
        </p:txBody>
      </p:sp>
      <p:sp>
        <p:nvSpPr>
          <p:cNvPr id="14" name="TextBox 13"/>
          <p:cNvSpPr txBox="1"/>
          <p:nvPr/>
        </p:nvSpPr>
        <p:spPr>
          <a:xfrm>
            <a:off x="2483768" y="4233282"/>
            <a:ext cx="576064" cy="707886"/>
          </a:xfrm>
          <a:prstGeom prst="rect">
            <a:avLst/>
          </a:prstGeom>
          <a:noFill/>
        </p:spPr>
        <p:txBody>
          <a:bodyPr wrap="square" rtlCol="0">
            <a:spAutoFit/>
          </a:bodyPr>
          <a:lstStyle/>
          <a:p>
            <a:r>
              <a:rPr lang="en-US" sz="4000" dirty="0" smtClean="0">
                <a:solidFill>
                  <a:srgbClr val="FF5050"/>
                </a:solidFill>
              </a:rPr>
              <a:t>♥</a:t>
            </a:r>
            <a:endParaRPr lang="en-US" sz="4000" dirty="0">
              <a:solidFill>
                <a:srgbClr val="FF5050"/>
              </a:solidFill>
            </a:endParaRPr>
          </a:p>
        </p:txBody>
      </p:sp>
      <p:sp>
        <p:nvSpPr>
          <p:cNvPr id="15" name="TextBox 14"/>
          <p:cNvSpPr txBox="1"/>
          <p:nvPr/>
        </p:nvSpPr>
        <p:spPr>
          <a:xfrm>
            <a:off x="2771800" y="4221088"/>
            <a:ext cx="576064" cy="707886"/>
          </a:xfrm>
          <a:prstGeom prst="rect">
            <a:avLst/>
          </a:prstGeom>
          <a:noFill/>
        </p:spPr>
        <p:txBody>
          <a:bodyPr wrap="square" rtlCol="0">
            <a:spAutoFit/>
          </a:bodyPr>
          <a:lstStyle/>
          <a:p>
            <a:r>
              <a:rPr lang="en-US" sz="4000" dirty="0" smtClean="0">
                <a:solidFill>
                  <a:srgbClr val="FF5050"/>
                </a:solidFill>
              </a:rPr>
              <a:t>♥</a:t>
            </a:r>
            <a:endParaRPr lang="en-US" sz="4000" dirty="0">
              <a:solidFill>
                <a:srgbClr val="FF5050"/>
              </a:solidFill>
            </a:endParaRPr>
          </a:p>
        </p:txBody>
      </p:sp>
      <p:sp>
        <p:nvSpPr>
          <p:cNvPr id="16" name="TextBox 15"/>
          <p:cNvSpPr txBox="1"/>
          <p:nvPr/>
        </p:nvSpPr>
        <p:spPr>
          <a:xfrm>
            <a:off x="1907704" y="4017258"/>
            <a:ext cx="576064" cy="707886"/>
          </a:xfrm>
          <a:prstGeom prst="rect">
            <a:avLst/>
          </a:prstGeom>
          <a:noFill/>
        </p:spPr>
        <p:txBody>
          <a:bodyPr wrap="square" rtlCol="0">
            <a:spAutoFit/>
          </a:bodyPr>
          <a:lstStyle/>
          <a:p>
            <a:r>
              <a:rPr lang="en-US" sz="4000" dirty="0" smtClean="0">
                <a:solidFill>
                  <a:srgbClr val="FF5050"/>
                </a:solidFill>
              </a:rPr>
              <a:t>♥</a:t>
            </a:r>
            <a:endParaRPr lang="en-US" sz="4000" dirty="0">
              <a:solidFill>
                <a:srgbClr val="FF5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008112"/>
          </a:xfrm>
        </p:spPr>
        <p:txBody>
          <a:bodyPr>
            <a:normAutofit/>
          </a:bodyPr>
          <a:lstStyle/>
          <a:p>
            <a:pPr algn="ctr"/>
            <a:r>
              <a:rPr lang="en-GB" sz="3200" b="1" dirty="0" smtClean="0">
                <a:solidFill>
                  <a:schemeClr val="tx1"/>
                </a:solidFill>
              </a:rPr>
              <a:t>To Think </a:t>
            </a:r>
            <a:r>
              <a:rPr lang="en-GB" sz="3200" b="1" dirty="0" smtClean="0">
                <a:solidFill>
                  <a:schemeClr val="tx1"/>
                </a:solidFill>
              </a:rPr>
              <a:t>About</a:t>
            </a:r>
            <a:endParaRPr lang="en-GB" sz="3200" b="1" dirty="0">
              <a:solidFill>
                <a:schemeClr val="tx1"/>
              </a:solidFill>
            </a:endParaRPr>
          </a:p>
        </p:txBody>
      </p:sp>
      <p:sp>
        <p:nvSpPr>
          <p:cNvPr id="3" name="Content Placeholder 2"/>
          <p:cNvSpPr>
            <a:spLocks noGrp="1"/>
          </p:cNvSpPr>
          <p:nvPr>
            <p:ph sz="quarter" idx="1"/>
          </p:nvPr>
        </p:nvSpPr>
        <p:spPr>
          <a:xfrm>
            <a:off x="360040" y="1556792"/>
            <a:ext cx="7956376" cy="3456384"/>
          </a:xfrm>
        </p:spPr>
        <p:txBody>
          <a:bodyPr>
            <a:normAutofit/>
          </a:bodyPr>
          <a:lstStyle/>
          <a:p>
            <a:pPr marL="457200" lvl="1" indent="-457200"/>
            <a:r>
              <a:rPr lang="en-GB" sz="2400" dirty="0" smtClean="0"/>
              <a:t>Do we ever graduate from the school of love?</a:t>
            </a:r>
          </a:p>
          <a:p>
            <a:pPr marL="457200" lvl="1" indent="-457200"/>
            <a:endParaRPr lang="en-GB" sz="2400" dirty="0" smtClean="0"/>
          </a:p>
        </p:txBody>
      </p:sp>
      <p:pic>
        <p:nvPicPr>
          <p:cNvPr id="6" name="Picture 5" descr="polls_graduating_0315_695735_poll_xlarge.gif"/>
          <p:cNvPicPr>
            <a:picLocks noChangeAspect="1"/>
          </p:cNvPicPr>
          <p:nvPr/>
        </p:nvPicPr>
        <p:blipFill>
          <a:blip r:embed="rId3" cstate="print"/>
          <a:stretch>
            <a:fillRect/>
          </a:stretch>
        </p:blipFill>
        <p:spPr>
          <a:xfrm>
            <a:off x="2411760" y="2209250"/>
            <a:ext cx="4360628" cy="4460110"/>
          </a:xfrm>
          <a:prstGeom prst="rect">
            <a:avLst/>
          </a:prstGeom>
        </p:spPr>
      </p:pic>
      <p:pic>
        <p:nvPicPr>
          <p:cNvPr id="7" name="Picture 6" descr="thinker.jpg"/>
          <p:cNvPicPr>
            <a:picLocks noChangeAspect="1"/>
          </p:cNvPicPr>
          <p:nvPr/>
        </p:nvPicPr>
        <p:blipFill>
          <a:blip r:embed="rId4" cstate="print"/>
          <a:stretch>
            <a:fillRect/>
          </a:stretch>
        </p:blipFill>
        <p:spPr>
          <a:xfrm>
            <a:off x="107504" y="44624"/>
            <a:ext cx="1062759" cy="14188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title"/>
          </p:nvPr>
        </p:nvSpPr>
        <p:spPr>
          <a:xfrm>
            <a:off x="144016" y="404664"/>
            <a:ext cx="8820472" cy="1656184"/>
          </a:xfrm>
        </p:spPr>
        <p:txBody>
          <a:bodyPr>
            <a:normAutofit/>
          </a:bodyPr>
          <a:lstStyle/>
          <a:p>
            <a:pPr marL="484632" algn="ctr" eaLnBrk="1" fontAlgn="auto" hangingPunct="1">
              <a:spcAft>
                <a:spcPts val="0"/>
              </a:spcAft>
              <a:defRPr/>
            </a:pPr>
            <a:r>
              <a:rPr lang="en-GB" sz="2800" b="1" dirty="0" smtClean="0">
                <a:solidFill>
                  <a:schemeClr val="tx1">
                    <a:lumMod val="95000"/>
                  </a:schemeClr>
                </a:solidFill>
              </a:rPr>
              <a:t>Research Results:</a:t>
            </a:r>
            <a:br>
              <a:rPr lang="en-GB" sz="2800" b="1" dirty="0" smtClean="0">
                <a:solidFill>
                  <a:schemeClr val="tx1">
                    <a:lumMod val="95000"/>
                  </a:schemeClr>
                </a:solidFill>
              </a:rPr>
            </a:br>
            <a:r>
              <a:rPr lang="en-GB" sz="2800" b="1" dirty="0" smtClean="0">
                <a:solidFill>
                  <a:schemeClr val="tx1">
                    <a:lumMod val="95000"/>
                  </a:schemeClr>
                </a:solidFill>
              </a:rPr>
              <a:t>children do best when they are raised by </a:t>
            </a:r>
            <a:br>
              <a:rPr lang="en-GB" sz="2800" b="1" dirty="0" smtClean="0">
                <a:solidFill>
                  <a:schemeClr val="tx1">
                    <a:lumMod val="95000"/>
                  </a:schemeClr>
                </a:solidFill>
              </a:rPr>
            </a:br>
            <a:r>
              <a:rPr lang="en-GB" sz="2800" b="1" dirty="0" smtClean="0">
                <a:solidFill>
                  <a:schemeClr val="tx1">
                    <a:lumMod val="95000"/>
                  </a:schemeClr>
                </a:solidFill>
              </a:rPr>
              <a:t>their two, married, biological parents. </a:t>
            </a:r>
          </a:p>
        </p:txBody>
      </p:sp>
      <p:sp>
        <p:nvSpPr>
          <p:cNvPr id="46084" name="Slide Number Placeholder 4"/>
          <p:cNvSpPr>
            <a:spLocks noGrp="1"/>
          </p:cNvSpPr>
          <p:nvPr>
            <p:ph type="sldNum" sz="quarter" idx="4294967295"/>
          </p:nvPr>
        </p:nvSpPr>
        <p:spPr bwMode="auto">
          <a:xfrm>
            <a:off x="8610600" y="6416675"/>
            <a:ext cx="457200"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E595BB9D-3068-4955-97C1-D49E37DB03C5}" type="slidenum">
              <a:rPr lang="en-US" smtClean="0">
                <a:latin typeface="Arial" charset="0"/>
                <a:cs typeface="Arial" charset="0"/>
              </a:rPr>
              <a:pPr/>
              <a:t>9</a:t>
            </a:fld>
            <a:endParaRPr lang="en-US" smtClean="0">
              <a:latin typeface="Arial" charset="0"/>
              <a:cs typeface="Arial" charset="0"/>
            </a:endParaRPr>
          </a:p>
        </p:txBody>
      </p:sp>
      <p:sp>
        <p:nvSpPr>
          <p:cNvPr id="4" name="TextBox 3"/>
          <p:cNvSpPr txBox="1"/>
          <p:nvPr/>
        </p:nvSpPr>
        <p:spPr>
          <a:xfrm>
            <a:off x="827584" y="3284984"/>
            <a:ext cx="3960440" cy="1846659"/>
          </a:xfrm>
          <a:prstGeom prst="rect">
            <a:avLst/>
          </a:prstGeom>
          <a:noFill/>
        </p:spPr>
        <p:txBody>
          <a:bodyPr wrap="square" rtlCol="0">
            <a:spAutoFit/>
          </a:bodyPr>
          <a:lstStyle/>
          <a:p>
            <a:r>
              <a:rPr lang="en-US" sz="2400" dirty="0" smtClean="0"/>
              <a:t>They are </a:t>
            </a:r>
            <a:r>
              <a:rPr lang="en-US" sz="2400" i="1" dirty="0" smtClean="0"/>
              <a:t>more likely </a:t>
            </a:r>
            <a:r>
              <a:rPr lang="en-US" sz="2400" dirty="0" smtClean="0"/>
              <a:t>to </a:t>
            </a:r>
          </a:p>
          <a:p>
            <a:pPr>
              <a:buFont typeface="Arial" pitchFamily="34" charset="0"/>
              <a:buChar char="•"/>
            </a:pPr>
            <a:r>
              <a:rPr lang="en-US" sz="2400" dirty="0" smtClean="0"/>
              <a:t> Thrive</a:t>
            </a:r>
          </a:p>
          <a:p>
            <a:pPr>
              <a:buFont typeface="Arial" pitchFamily="34" charset="0"/>
              <a:buChar char="•"/>
            </a:pPr>
            <a:r>
              <a:rPr lang="en-US" sz="2400" dirty="0" smtClean="0"/>
              <a:t> Have better health</a:t>
            </a:r>
          </a:p>
          <a:p>
            <a:pPr>
              <a:buFont typeface="Arial" pitchFamily="34" charset="0"/>
              <a:buChar char="•"/>
            </a:pPr>
            <a:r>
              <a:rPr lang="en-US" sz="2400" dirty="0" smtClean="0"/>
              <a:t> Be happier</a:t>
            </a:r>
          </a:p>
          <a:p>
            <a:endParaRPr lang="en-US" dirty="0" smtClean="0"/>
          </a:p>
        </p:txBody>
      </p:sp>
      <p:sp>
        <p:nvSpPr>
          <p:cNvPr id="5" name="TextBox 4"/>
          <p:cNvSpPr txBox="1"/>
          <p:nvPr/>
        </p:nvSpPr>
        <p:spPr>
          <a:xfrm>
            <a:off x="4572000" y="3284984"/>
            <a:ext cx="4032448" cy="2215991"/>
          </a:xfrm>
          <a:prstGeom prst="rect">
            <a:avLst/>
          </a:prstGeom>
          <a:noFill/>
        </p:spPr>
        <p:txBody>
          <a:bodyPr wrap="square" rtlCol="0">
            <a:spAutoFit/>
          </a:bodyPr>
          <a:lstStyle/>
          <a:p>
            <a:r>
              <a:rPr lang="en-US" sz="2400" dirty="0" smtClean="0"/>
              <a:t>They are</a:t>
            </a:r>
            <a:r>
              <a:rPr lang="en-US" sz="2400" i="1" dirty="0" smtClean="0"/>
              <a:t> less likely </a:t>
            </a:r>
            <a:r>
              <a:rPr lang="en-US" sz="2400" dirty="0" smtClean="0"/>
              <a:t>to:</a:t>
            </a:r>
          </a:p>
          <a:p>
            <a:pPr>
              <a:buFont typeface="Arial" pitchFamily="34" charset="0"/>
              <a:buChar char="•"/>
            </a:pPr>
            <a:r>
              <a:rPr lang="en-US" sz="2400" dirty="0" smtClean="0"/>
              <a:t> Be abused</a:t>
            </a:r>
          </a:p>
          <a:p>
            <a:pPr>
              <a:buFont typeface="Arial" pitchFamily="34" charset="0"/>
              <a:buChar char="•"/>
            </a:pPr>
            <a:r>
              <a:rPr lang="en-US" sz="2400" dirty="0" smtClean="0"/>
              <a:t> Misuse alcohol or drugs</a:t>
            </a:r>
          </a:p>
          <a:p>
            <a:pPr>
              <a:buFont typeface="Arial" pitchFamily="34" charset="0"/>
              <a:buChar char="•"/>
            </a:pPr>
            <a:r>
              <a:rPr lang="en-US" sz="2400" dirty="0" smtClean="0"/>
              <a:t>Divorce or  become unwed parents</a:t>
            </a:r>
          </a:p>
          <a:p>
            <a:endParaRPr lang="en-US" dirty="0" smtClean="0"/>
          </a:p>
        </p:txBody>
      </p:sp>
      <p:sp>
        <p:nvSpPr>
          <p:cNvPr id="6" name="TextBox 5"/>
          <p:cNvSpPr txBox="1"/>
          <p:nvPr/>
        </p:nvSpPr>
        <p:spPr>
          <a:xfrm>
            <a:off x="827584" y="2420888"/>
            <a:ext cx="7920880" cy="461665"/>
          </a:xfrm>
          <a:prstGeom prst="rect">
            <a:avLst/>
          </a:prstGeom>
          <a:noFill/>
        </p:spPr>
        <p:txBody>
          <a:bodyPr wrap="square" rtlCol="0">
            <a:spAutoFit/>
          </a:bodyPr>
          <a:lstStyle/>
          <a:p>
            <a:r>
              <a:rPr lang="en-US" sz="2400" dirty="0" smtClean="0"/>
              <a:t>They have better relationships with their parents.</a:t>
            </a:r>
          </a:p>
        </p:txBody>
      </p:sp>
      <p:pic>
        <p:nvPicPr>
          <p:cNvPr id="8" name="Picture 7" descr="research.jpg"/>
          <p:cNvPicPr>
            <a:picLocks noChangeAspect="1"/>
          </p:cNvPicPr>
          <p:nvPr/>
        </p:nvPicPr>
        <p:blipFill>
          <a:blip r:embed="rId3" cstate="print"/>
          <a:stretch>
            <a:fillRect/>
          </a:stretch>
        </p:blipFill>
        <p:spPr>
          <a:xfrm>
            <a:off x="251647" y="116632"/>
            <a:ext cx="1368025" cy="1313304"/>
          </a:xfrm>
          <a:prstGeom prst="rect">
            <a:avLst/>
          </a:prstGeom>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8758</TotalTime>
  <Words>1346</Words>
  <Application>Microsoft Office PowerPoint</Application>
  <PresentationFormat>On-screen Show (4:3)</PresentationFormat>
  <Paragraphs>190</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Oriel</vt:lpstr>
      <vt:lpstr>Median</vt:lpstr>
      <vt:lpstr>Universal Peace Federation</vt:lpstr>
      <vt:lpstr>Why  Get Married?</vt:lpstr>
      <vt:lpstr>Why Get Married?</vt:lpstr>
      <vt:lpstr>Did anyone say it would be easy?</vt:lpstr>
      <vt:lpstr>Why Stay Together?</vt:lpstr>
      <vt:lpstr>Mutual Commitment on a Shared Journey</vt:lpstr>
      <vt:lpstr>Assignments in the School of Love</vt:lpstr>
      <vt:lpstr>To Think About</vt:lpstr>
      <vt:lpstr>Research Results: children do best when they are raised by  their two, married, biological parents. </vt:lpstr>
      <vt:lpstr> Research Results Marriage Benefits Husband and Wife.</vt:lpstr>
      <vt:lpstr>Slide 11</vt:lpstr>
      <vt:lpstr>Research Results: Marriage Benefits the wife</vt:lpstr>
      <vt:lpstr>Discussion </vt:lpstr>
      <vt:lpstr>In  Conclusion</vt:lpstr>
      <vt:lpstr>Expanding the Circle of Life </vt:lpstr>
      <vt:lpstr>To Think About</vt:lpstr>
      <vt:lpstr>To Think About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Challenge of Redefining Marriage to Include Same-Sex Couples</dc:title>
  <dc:creator>Daddy</dc:creator>
  <cp:lastModifiedBy>Joy</cp:lastModifiedBy>
  <cp:revision>192</cp:revision>
  <dcterms:created xsi:type="dcterms:W3CDTF">2011-05-25T18:52:40Z</dcterms:created>
  <dcterms:modified xsi:type="dcterms:W3CDTF">2011-10-07T19:15:46Z</dcterms:modified>
</cp:coreProperties>
</file>