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1"/>
  </p:sldMasterIdLst>
  <p:notesMasterIdLst>
    <p:notesMasterId r:id="rId29"/>
  </p:notesMasterIdLst>
  <p:sldIdLst>
    <p:sldId id="256" r:id="rId2"/>
    <p:sldId id="292" r:id="rId3"/>
    <p:sldId id="261" r:id="rId4"/>
    <p:sldId id="293" r:id="rId5"/>
    <p:sldId id="266" r:id="rId6"/>
    <p:sldId id="274" r:id="rId7"/>
    <p:sldId id="270" r:id="rId8"/>
    <p:sldId id="267" r:id="rId9"/>
    <p:sldId id="290" r:id="rId10"/>
    <p:sldId id="269" r:id="rId11"/>
    <p:sldId id="275" r:id="rId12"/>
    <p:sldId id="272" r:id="rId13"/>
    <p:sldId id="273" r:id="rId14"/>
    <p:sldId id="277" r:id="rId15"/>
    <p:sldId id="276" r:id="rId16"/>
    <p:sldId id="297" r:id="rId17"/>
    <p:sldId id="302" r:id="rId18"/>
    <p:sldId id="280" r:id="rId19"/>
    <p:sldId id="294" r:id="rId20"/>
    <p:sldId id="295" r:id="rId21"/>
    <p:sldId id="300" r:id="rId22"/>
    <p:sldId id="296" r:id="rId23"/>
    <p:sldId id="284" r:id="rId24"/>
    <p:sldId id="282" r:id="rId25"/>
    <p:sldId id="301" r:id="rId26"/>
    <p:sldId id="281" r:id="rId27"/>
    <p:sldId id="299" r:id="rId28"/>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9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2787"/>
    <p:restoredTop sz="90651" autoAdjust="0"/>
  </p:normalViewPr>
  <p:slideViewPr>
    <p:cSldViewPr>
      <p:cViewPr varScale="1">
        <p:scale>
          <a:sx n="102" d="100"/>
          <a:sy n="102" d="100"/>
        </p:scale>
        <p:origin x="-210"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156"/>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Times New Roman" charset="0"/>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Times New Roman" charset="0"/>
              </a:defRPr>
            </a:lvl1pPr>
          </a:lstStyle>
          <a:p>
            <a:pPr>
              <a:defRPr/>
            </a:pPr>
            <a:fld id="{C8356E29-A0C9-4115-AA21-98ABD5390538}" type="datetimeFigureOut">
              <a:rPr lang="en-US"/>
              <a:pPr>
                <a:defRPr/>
              </a:pPr>
              <a:t>10/11/2011</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Times New Roman" charset="0"/>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atin typeface="Times New Roman" charset="0"/>
              </a:defRPr>
            </a:lvl1pPr>
          </a:lstStyle>
          <a:p>
            <a:pPr>
              <a:defRPr/>
            </a:pPr>
            <a:fld id="{C4BAF019-889A-4179-A278-7039746CAFD0}"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noFill/>
          <a:ln>
            <a:solidFill>
              <a:srgbClr val="000000"/>
            </a:solidFill>
            <a:miter lim="800000"/>
            <a:headEnd/>
            <a:tailEnd/>
          </a:ln>
        </p:spPr>
      </p:sp>
      <p:sp>
        <p:nvSpPr>
          <p:cNvPr id="3072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r>
              <a:rPr lang="en-US" smtClean="0"/>
              <a:t>Welcome. In this you will be exploring how to best respond when we are upset with our kids with a focus on listening first to them, then speaking in a way that they can hear us.   </a:t>
            </a:r>
          </a:p>
        </p:txBody>
      </p:sp>
      <p:sp>
        <p:nvSpPr>
          <p:cNvPr id="3072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C4871DF-FD81-40A3-A0D4-18F52A5A329E}" type="slidenum">
              <a:rPr lang="en-US" smtClean="0">
                <a:latin typeface="Times New Roman" pitchFamily="18" charset="0"/>
              </a:rPr>
              <a:pPr/>
              <a:t>1</a:t>
            </a:fld>
            <a:endParaRPr lang="en-US" smtClean="0">
              <a:latin typeface="Times New Roman" pitchFamily="18"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bwMode="auto">
          <a:noFill/>
          <a:ln>
            <a:solidFill>
              <a:srgbClr val="000000"/>
            </a:solidFill>
            <a:miter lim="800000"/>
            <a:headEnd/>
            <a:tailEnd/>
          </a:ln>
        </p:spPr>
      </p:sp>
      <p:sp>
        <p:nvSpPr>
          <p:cNvPr id="39939"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smtClean="0"/>
              <a:t>Studies say that the number one complaint teens have about parents is not rules but that they do not listen to them. Ask them if you listen to them enough. Most of the time our mind is racing with our interpretations, judgments or rebuttals to what is being said and that is not listening. Only if you are genuinely open to what is in their minds and hearts or wondering, can you start to listen. Listening is the key to opening the channels of communication. It helps you get perspective but also helps your teen get perspective.</a:t>
            </a:r>
          </a:p>
        </p:txBody>
      </p:sp>
      <p:sp>
        <p:nvSpPr>
          <p:cNvPr id="3994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A9D96BB9-33B5-4AB1-841A-DC20CABBCD96}" type="slidenum">
              <a:rPr lang="en-US" smtClean="0">
                <a:latin typeface="Times New Roman" pitchFamily="18" charset="0"/>
              </a:rPr>
              <a:pPr/>
              <a:t>10</a:t>
            </a:fld>
            <a:endParaRPr lang="en-US" smtClean="0">
              <a:latin typeface="Times New Roman" pitchFamily="18"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p:spPr>
      </p:sp>
      <p:sp>
        <p:nvSpPr>
          <p:cNvPr id="4096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Often with good intentions we tend to say these things. (Give examples.) “This is what you should do, Oh, don’t be silly, don’t worry about that, Honey, I am sure your friend didn’t  mean that, Well, you need to, The way you acted no wonder he was mad at you, I am depressed too with things going poorly at work, Yes, the teacher should not have yelled at you,” .. What is wrong with these? What are you teaching? :they can’t solve their own problems, there feelings are wrong, or shouldn’t be felt, . It is much better to let them sift through their feelings and try to solve their own problems by giving the necessary emotional safety of your open minded listening. </a:t>
            </a:r>
          </a:p>
        </p:txBody>
      </p:sp>
      <p:sp>
        <p:nvSpPr>
          <p:cNvPr id="4096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8795AB46-D56D-4CD1-A92C-3205274D8941}" type="slidenum">
              <a:rPr lang="en-US" smtClean="0">
                <a:latin typeface="Times New Roman" pitchFamily="18" charset="0"/>
              </a:rPr>
              <a:pPr/>
              <a:t>11</a:t>
            </a:fld>
            <a:endParaRPr lang="en-US" smtClean="0">
              <a:latin typeface="Times New Roman" pitchFamily="18"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noFill/>
          <a:ln>
            <a:solidFill>
              <a:srgbClr val="000000"/>
            </a:solidFill>
            <a:miter lim="800000"/>
            <a:headEnd/>
            <a:tailEnd/>
          </a:ln>
        </p:spPr>
      </p:sp>
      <p:sp>
        <p:nvSpPr>
          <p:cNvPr id="41987"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smtClean="0"/>
              <a:t>The number one way we fail to listen is we fail to Decide to really listen. Listening is a very active process which take much focus, emotional control and open mindedness. First , Get out of your mindset - most important and most difficult! </a:t>
            </a:r>
          </a:p>
          <a:p>
            <a:r>
              <a:rPr lang="en-US" smtClean="0"/>
              <a:t>Stop trying to fix or solve the problem or give advice, just focus on what they are saying and feeling and reflect that back to them. This lets them know you really are listening. </a:t>
            </a:r>
          </a:p>
          <a:p>
            <a:endParaRPr lang="en-US" smtClean="0"/>
          </a:p>
        </p:txBody>
      </p:sp>
      <p:sp>
        <p:nvSpPr>
          <p:cNvPr id="4198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E4C91F7-3BE7-42DE-BBAC-74271C8D70B3}" type="slidenum">
              <a:rPr lang="en-US" smtClean="0">
                <a:latin typeface="Times New Roman" pitchFamily="18" charset="0"/>
              </a:rPr>
              <a:pPr/>
              <a:t>12</a:t>
            </a:fld>
            <a:endParaRPr lang="en-US" smtClean="0">
              <a:latin typeface="Times New Roman" pitchFamily="18"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bwMode="auto">
          <a:noFill/>
          <a:ln>
            <a:solidFill>
              <a:srgbClr val="000000"/>
            </a:solidFill>
            <a:miter lim="800000"/>
            <a:headEnd/>
            <a:tailEnd/>
          </a:ln>
        </p:spPr>
      </p:sp>
      <p:sp>
        <p:nvSpPr>
          <p:cNvPr id="4301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When someone is upset we need to use reflective listening skills. Later you may need to tell them your feelings even our disagreement but right now you need to listen with full attention on them, not your rebuttal or opinion or advice. This format helps us learn how to respond by reflecting when we are listening.</a:t>
            </a:r>
          </a:p>
        </p:txBody>
      </p:sp>
      <p:sp>
        <p:nvSpPr>
          <p:cNvPr id="4301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5865F7D5-4D92-48C8-B12E-DBB20D9F046E}" type="slidenum">
              <a:rPr lang="en-US" smtClean="0">
                <a:latin typeface="Times New Roman" pitchFamily="18" charset="0"/>
              </a:rPr>
              <a:pPr/>
              <a:t>13</a:t>
            </a:fld>
            <a:endParaRPr lang="en-US" smtClean="0">
              <a:latin typeface="Times New Roman" pitchFamily="18"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bwMode="auto">
          <a:noFill/>
          <a:ln>
            <a:solidFill>
              <a:srgbClr val="000000"/>
            </a:solidFill>
            <a:miter lim="800000"/>
            <a:headEnd/>
            <a:tailEnd/>
          </a:ln>
        </p:spPr>
      </p:sp>
      <p:sp>
        <p:nvSpPr>
          <p:cNvPr id="4403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You could reflect back: “So, if I get this right, you feel betrayed by John for telling the coach that you were not feeling confident? “ </a:t>
            </a:r>
          </a:p>
        </p:txBody>
      </p:sp>
      <p:sp>
        <p:nvSpPr>
          <p:cNvPr id="4403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4DCFAEA0-C497-4C66-977D-D899A6AF7F8E}" type="slidenum">
              <a:rPr lang="en-US" smtClean="0">
                <a:latin typeface="Times New Roman" pitchFamily="18" charset="0"/>
              </a:rPr>
              <a:pPr/>
              <a:t>14</a:t>
            </a:fld>
            <a:endParaRPr lang="en-US" smtClean="0">
              <a:latin typeface="Times New Roman" pitchFamily="18"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noFill/>
          <a:ln>
            <a:solidFill>
              <a:srgbClr val="000000"/>
            </a:solidFill>
            <a:miter lim="800000"/>
            <a:headEnd/>
            <a:tailEnd/>
          </a:ln>
        </p:spPr>
      </p:sp>
      <p:sp>
        <p:nvSpPr>
          <p:cNvPr id="4505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(Have the class come up with reflective responses) “You are sad that Matt won’t be around when he moves. Kind of a shock to you?”  “Something was really bothering you or worrying you with how your friends were behaving around you?” “”You sure seem angry that Dad said no.”  “Hmm, it looks like you don’t feel comfortable to talk to me.” “It seems you are kind of confused and not sure what you were thinking when you pushed him.” </a:t>
            </a:r>
          </a:p>
        </p:txBody>
      </p:sp>
      <p:sp>
        <p:nvSpPr>
          <p:cNvPr id="4506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F534BCD-6BD9-4C30-AAD6-A04EB874A4CE}" type="slidenum">
              <a:rPr lang="en-US" smtClean="0">
                <a:latin typeface="Times New Roman" pitchFamily="18" charset="0"/>
              </a:rPr>
              <a:pPr/>
              <a:t>15</a:t>
            </a:fld>
            <a:endParaRPr lang="en-US" smtClean="0">
              <a:latin typeface="Times New Roman" pitchFamily="18"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smtClean="0"/>
              <a:t>(Give them a sheet of other statements from teens. (See last slide) Ask the parents to fill in a reflective LISTENING answer. This can be done in pairs small groups or individually. Then discuss their answers with the class.) Practice like this is important because this skill is counter to most of our habits and habits are not easy to change. Most people say it is harder than they thought.</a:t>
            </a:r>
          </a:p>
        </p:txBody>
      </p:sp>
      <p:sp>
        <p:nvSpPr>
          <p:cNvPr id="4608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89FE787C-2B2E-4768-8B24-453EC1F09109}" type="slidenum">
              <a:rPr lang="en-US" smtClean="0">
                <a:latin typeface="Times New Roman" pitchFamily="18" charset="0"/>
              </a:rPr>
              <a:pPr/>
              <a:t>16</a:t>
            </a:fld>
            <a:endParaRPr lang="en-US" smtClean="0">
              <a:latin typeface="Times New Roman" pitchFamily="18"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p:spPr>
      </p:sp>
      <p:sp>
        <p:nvSpPr>
          <p:cNvPr id="47107"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smtClean="0"/>
              <a:t>For the Slide 16  group practice, without the instructor.  If possible have these on sheets of paper with space after each to hand out for individuals or small groups to fill in together. It is okay just to use the slide but easier for a group to have the paper with them You may come up with statements like these that better fit your audience.    </a:t>
            </a:r>
          </a:p>
        </p:txBody>
      </p:sp>
      <p:sp>
        <p:nvSpPr>
          <p:cNvPr id="4710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76093EBD-BA3E-4FF0-AD78-BDA3C33D8D74}" type="slidenum">
              <a:rPr lang="en-US" smtClean="0">
                <a:latin typeface="Times New Roman" pitchFamily="18" charset="0"/>
              </a:rPr>
              <a:pPr/>
              <a:t>17</a:t>
            </a:fld>
            <a:endParaRPr lang="en-US" smtClean="0">
              <a:latin typeface="Times New Roman" pitchFamily="18"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p:spPr>
      </p:sp>
      <p:sp>
        <p:nvSpPr>
          <p:cNvPr id="4813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lnSpc>
                <a:spcPct val="90000"/>
              </a:lnSpc>
              <a:buFontTx/>
              <a:buChar char="•"/>
            </a:pPr>
            <a:r>
              <a:rPr lang="en-US" b="1" smtClean="0"/>
              <a:t>Trust</a:t>
            </a:r>
            <a:r>
              <a:rPr lang="en-US" smtClean="0"/>
              <a:t>: Teens feeling the parents accept their feelings, really understand and care about them.</a:t>
            </a:r>
          </a:p>
          <a:p>
            <a:pPr eaLnBrk="1" hangingPunct="1">
              <a:lnSpc>
                <a:spcPct val="90000"/>
              </a:lnSpc>
              <a:buFontTx/>
              <a:buChar char="•"/>
            </a:pPr>
            <a:r>
              <a:rPr lang="en-US" b="1" smtClean="0"/>
              <a:t>Clearer perspective</a:t>
            </a:r>
            <a:r>
              <a:rPr lang="en-US" smtClean="0"/>
              <a:t>: Teens are able to reflect on their emotions, and behavior, and see why they make the bad choice that they did,. They feel new self-awareness and self-control </a:t>
            </a:r>
          </a:p>
          <a:p>
            <a:pPr eaLnBrk="1" hangingPunct="1">
              <a:lnSpc>
                <a:spcPct val="90000"/>
              </a:lnSpc>
              <a:buFontTx/>
              <a:buChar char="•"/>
            </a:pPr>
            <a:r>
              <a:rPr lang="en-US" b="1" smtClean="0"/>
              <a:t>Problem solving</a:t>
            </a:r>
            <a:r>
              <a:rPr lang="en-US" smtClean="0"/>
              <a:t>: teen has better perspective to solve own problems, a critical skill for them to develop as independent adults. </a:t>
            </a:r>
          </a:p>
          <a:p>
            <a:pPr eaLnBrk="1" hangingPunct="1">
              <a:lnSpc>
                <a:spcPct val="90000"/>
              </a:lnSpc>
              <a:buFontTx/>
              <a:buChar char="•"/>
            </a:pPr>
            <a:r>
              <a:rPr lang="en-US" b="1" smtClean="0"/>
              <a:t>Openness</a:t>
            </a:r>
            <a:r>
              <a:rPr lang="en-US" smtClean="0"/>
              <a:t>: Now they will be open to your advise, not before</a:t>
            </a:r>
          </a:p>
        </p:txBody>
      </p:sp>
      <p:sp>
        <p:nvSpPr>
          <p:cNvPr id="4813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8DA8033-1D26-45A6-B3C4-813196AB5D73}" type="slidenum">
              <a:rPr lang="en-US" smtClean="0">
                <a:latin typeface="Times New Roman" pitchFamily="18" charset="0"/>
              </a:rPr>
              <a:pPr/>
              <a:t>18</a:t>
            </a:fld>
            <a:endParaRPr lang="en-US" smtClean="0">
              <a:latin typeface="Times New Roman" pitchFamily="18"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bwMode="auto">
          <a:noFill/>
          <a:ln>
            <a:solidFill>
              <a:srgbClr val="000000"/>
            </a:solidFill>
            <a:miter lim="800000"/>
            <a:headEnd/>
            <a:tailEnd/>
          </a:ln>
        </p:spPr>
      </p:sp>
      <p:sp>
        <p:nvSpPr>
          <p:cNvPr id="49155"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smtClean="0"/>
              <a:t>Let’s say your son came home late without calling. You listened to him well and heard out him so he feels you really understand his situation that he was not being totally irresponsible. But you are still upset. Do not use “you statements” :”You are irresponsible, thoughtless, take me for granted etc!” which  criticizes or blames the person. Instead use  “I statements” point out the act or behavior and the consequences and impact on others.  Now Speak for yourself using I and then what you feel and why. “I am upset that you came home so late, I was so worried that something was wrong. I realize you did not have full control as your friend had to go to the hospital but I am disappointed that you did not think of a way of calling me and letting me know.”</a:t>
            </a:r>
          </a:p>
        </p:txBody>
      </p:sp>
      <p:sp>
        <p:nvSpPr>
          <p:cNvPr id="4915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771BB27-4A11-4CB1-B3E4-214147B1120D}" type="slidenum">
              <a:rPr lang="en-US" smtClean="0">
                <a:latin typeface="Times New Roman" pitchFamily="18" charset="0"/>
              </a:rPr>
              <a:pPr/>
              <a:t>19</a:t>
            </a:fld>
            <a:endParaRPr lang="en-US" smtClean="0">
              <a:latin typeface="Times New Roman"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bwMode="auto">
          <a:noFill/>
          <a:ln>
            <a:solidFill>
              <a:srgbClr val="000000"/>
            </a:solidFill>
            <a:miter lim="800000"/>
            <a:headEnd/>
            <a:tailEnd/>
          </a:ln>
        </p:spPr>
      </p:sp>
      <p:sp>
        <p:nvSpPr>
          <p:cNvPr id="31747"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smtClean="0"/>
              <a:t>We are starting by asking you what you most want to teach your children? (Have the participants write down what they want or their goals character traits, treatment of other people, future family life, etc. for their child and then ask for a few responses from the class.) How do we teach these things? _ by doing them ourselves.  When we are upset with our child it is a critical time to teach many of these attitudes, traits and skills. </a:t>
            </a:r>
          </a:p>
        </p:txBody>
      </p:sp>
      <p:sp>
        <p:nvSpPr>
          <p:cNvPr id="3174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3285679-DB60-43D0-9415-2BC343DBBB90}" type="slidenum">
              <a:rPr lang="en-US" smtClean="0">
                <a:latin typeface="Times New Roman" pitchFamily="18" charset="0"/>
              </a:rPr>
              <a:pPr/>
              <a:t>2</a:t>
            </a:fld>
            <a:endParaRPr lang="en-US" smtClean="0">
              <a:latin typeface="Times New Roman" pitchFamily="18"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bwMode="auto">
          <a:noFill/>
          <a:ln>
            <a:solidFill>
              <a:srgbClr val="000000"/>
            </a:solidFill>
            <a:miter lim="800000"/>
            <a:headEnd/>
            <a:tailEnd/>
          </a:ln>
        </p:spPr>
      </p:sp>
      <p:sp>
        <p:nvSpPr>
          <p:cNvPr id="50179"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smtClean="0"/>
              <a:t>(Practice this form in various situations, it is best to ask for situations from the class. Or make up your own or use these: My son left the garden tools outside after being told to put them away. My daughter said she would get the dinner going for the family but instead talked to a friend. My son took his brother’s shirt without asking him. My daughter kept library books for two months past the due date. </a:t>
            </a:r>
          </a:p>
        </p:txBody>
      </p:sp>
      <p:sp>
        <p:nvSpPr>
          <p:cNvPr id="5018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0BA5C41-5664-41BF-BAE9-60AC0FE81CDD}" type="slidenum">
              <a:rPr lang="en-US" smtClean="0">
                <a:latin typeface="Times New Roman" pitchFamily="18" charset="0"/>
              </a:rPr>
              <a:pPr/>
              <a:t>20</a:t>
            </a:fld>
            <a:endParaRPr lang="en-US" smtClean="0">
              <a:latin typeface="Times New Roman" pitchFamily="18"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bwMode="auto">
          <a:noFill/>
          <a:ln>
            <a:solidFill>
              <a:srgbClr val="000000"/>
            </a:solidFill>
            <a:miter lim="800000"/>
            <a:headEnd/>
            <a:tailEnd/>
          </a:ln>
        </p:spPr>
      </p:sp>
      <p:sp>
        <p:nvSpPr>
          <p:cNvPr id="51203"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smtClean="0"/>
              <a:t>The adolescent brain is not fully developed, not until early 20s. One of the last areas to develop is for judgment and moral reasoning. Teens need to hear our thinking, experience, values and moral, and will more likely listen, understand and accept these if they are listened to, understood and accepted.</a:t>
            </a:r>
          </a:p>
        </p:txBody>
      </p:sp>
      <p:sp>
        <p:nvSpPr>
          <p:cNvPr id="5120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0383F3FD-C927-4A86-9EC2-153100861E4E}" type="slidenum">
              <a:rPr lang="en-US" smtClean="0">
                <a:latin typeface="Times New Roman" pitchFamily="18" charset="0"/>
              </a:rPr>
              <a:pPr/>
              <a:t>21</a:t>
            </a:fld>
            <a:endParaRPr lang="en-US" smtClean="0">
              <a:latin typeface="Times New Roman" pitchFamily="18"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bwMode="auto">
          <a:noFill/>
          <a:ln>
            <a:solidFill>
              <a:srgbClr val="000000"/>
            </a:solidFill>
            <a:miter lim="800000"/>
            <a:headEnd/>
            <a:tailEnd/>
          </a:ln>
        </p:spPr>
      </p:sp>
      <p:sp>
        <p:nvSpPr>
          <p:cNvPr id="52227"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smtClean="0"/>
              <a:t>Which do you want you child to learn? </a:t>
            </a:r>
          </a:p>
        </p:txBody>
      </p:sp>
      <p:sp>
        <p:nvSpPr>
          <p:cNvPr id="5222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A6333203-AD77-42B5-9118-484ADA8FD411}" type="slidenum">
              <a:rPr lang="en-US" smtClean="0">
                <a:latin typeface="Times New Roman" pitchFamily="18" charset="0"/>
              </a:rPr>
              <a:pPr/>
              <a:t>22</a:t>
            </a:fld>
            <a:endParaRPr lang="en-US" smtClean="0">
              <a:latin typeface="Times New Roman" pitchFamily="18"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bwMode="auto">
          <a:noFill/>
          <a:ln>
            <a:solidFill>
              <a:srgbClr val="000000"/>
            </a:solidFill>
            <a:miter lim="800000"/>
            <a:headEnd/>
            <a:tailEnd/>
          </a:ln>
        </p:spPr>
      </p:sp>
      <p:sp>
        <p:nvSpPr>
          <p:cNvPr id="5325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Parents not only listen but they need to teach and give consequences for poor choice of behavior. These consequences need to fit logically and on the same scale their behavior. If he loses something he has to pay for it. If he does not follow a curfew he needs to stay home for this weeks socializing event and try again to keep the curfew in two weeks. If she is speaking disrespectfully, you stop the discussion until she is ready to be respectful. If he doesn’t do his chores he misses out on time with his friends doing extra chores.  For teens you can ask what consequences they think fit, you could negotiate but you decide if it does not fit. </a:t>
            </a:r>
          </a:p>
        </p:txBody>
      </p:sp>
      <p:sp>
        <p:nvSpPr>
          <p:cNvPr id="5325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0D8778D1-B95D-4444-9DCB-70A26BE6D4B1}" type="slidenum">
              <a:rPr lang="en-US" smtClean="0">
                <a:latin typeface="Times New Roman" pitchFamily="18" charset="0"/>
              </a:rPr>
              <a:pPr/>
              <a:t>23</a:t>
            </a:fld>
            <a:endParaRPr lang="en-US" smtClean="0">
              <a:latin typeface="Times New Roman" pitchFamily="18"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bwMode="auto">
          <a:noFill/>
          <a:ln>
            <a:solidFill>
              <a:srgbClr val="000000"/>
            </a:solidFill>
            <a:miter lim="800000"/>
            <a:headEnd/>
            <a:tailEnd/>
          </a:ln>
        </p:spPr>
      </p:sp>
      <p:sp>
        <p:nvSpPr>
          <p:cNvPr id="5427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In future point out expectations, limits and consequences that will happen if not followed. “Yes you can ride your bike but only if you wear your helmet and stay on Maple Street. If you do not do this then I will put your bike away for a week and you can try again next week. This is for your safety.” </a:t>
            </a:r>
          </a:p>
          <a:p>
            <a:pPr eaLnBrk="1" hangingPunct="1">
              <a:spcBef>
                <a:spcPct val="0"/>
              </a:spcBef>
            </a:pPr>
            <a:r>
              <a:rPr lang="en-US" smtClean="0"/>
              <a:t>You can go to the party if you give me the parents number so I can talk to them tomorrow and I find out they will be there with no drinking. If you don’t’ get me the phone number tomorrow and or I don’t get that information then you will not go. You can choose something else to do if that happens.</a:t>
            </a:r>
          </a:p>
          <a:p>
            <a:pPr eaLnBrk="1" hangingPunct="1">
              <a:spcBef>
                <a:spcPct val="0"/>
              </a:spcBef>
            </a:pPr>
            <a:endParaRPr lang="en-US" smtClean="0"/>
          </a:p>
        </p:txBody>
      </p:sp>
      <p:sp>
        <p:nvSpPr>
          <p:cNvPr id="5427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49FC8B95-FD0D-466D-AD66-24FFDDDA7804}" type="slidenum">
              <a:rPr lang="en-US" smtClean="0">
                <a:latin typeface="Times New Roman" pitchFamily="18" charset="0"/>
              </a:rPr>
              <a:pPr/>
              <a:t>24</a:t>
            </a:fld>
            <a:endParaRPr lang="en-US" smtClean="0">
              <a:latin typeface="Times New Roman" pitchFamily="18" charset="0"/>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noFill/>
          <a:ln>
            <a:solidFill>
              <a:srgbClr val="000000"/>
            </a:solidFill>
            <a:miter lim="800000"/>
            <a:headEnd/>
            <a:tailEnd/>
          </a:ln>
        </p:spPr>
      </p:sp>
      <p:sp>
        <p:nvSpPr>
          <p:cNvPr id="5529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Final point about developing the positives with your child, spend time with them regularly and have good connection through your time together.  This way you have more positive feelings to serve as “reserve” when things get difficult. </a:t>
            </a:r>
          </a:p>
        </p:txBody>
      </p:sp>
      <p:sp>
        <p:nvSpPr>
          <p:cNvPr id="5530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74CFF15-8B26-4D14-BAC0-5DDBFAA0EB81}" type="slidenum">
              <a:rPr lang="en-US" smtClean="0">
                <a:latin typeface="Times New Roman" pitchFamily="18" charset="0"/>
              </a:rPr>
              <a:pPr/>
              <a:t>26</a:t>
            </a:fld>
            <a:endParaRPr lang="en-US" smtClean="0">
              <a:latin typeface="Times New Roman" pitchFamily="18" charset="0"/>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bwMode="auto">
          <a:noFill/>
          <a:ln>
            <a:solidFill>
              <a:srgbClr val="000000"/>
            </a:solidFill>
            <a:miter lim="800000"/>
            <a:headEnd/>
            <a:tailEnd/>
          </a:ln>
        </p:spPr>
      </p:sp>
      <p:sp>
        <p:nvSpPr>
          <p:cNvPr id="56323"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smtClean="0"/>
              <a:t>If there is time you could have a 20 minute group discussion on: ”What do I need to take home with me to practice? What will help me remember and do this?”, then have them report back.  Give a final summary and encouragement perhaps of a change you made with your teen that worked. </a:t>
            </a:r>
          </a:p>
        </p:txBody>
      </p:sp>
      <p:sp>
        <p:nvSpPr>
          <p:cNvPr id="5632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05199F4-7C81-4097-87B7-C737E23F050A}" type="slidenum">
              <a:rPr lang="en-US" smtClean="0">
                <a:latin typeface="Times New Roman" pitchFamily="18" charset="0"/>
              </a:rPr>
              <a:pPr/>
              <a:t>27</a:t>
            </a:fld>
            <a:endParaRPr lang="en-US" smtClean="0">
              <a:latin typeface="Times New Roman" pitchFamily="1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p:spPr>
      </p:sp>
      <p:sp>
        <p:nvSpPr>
          <p:cNvPr id="32771"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smtClean="0"/>
              <a:t>(After asking for audiences traits and social skills that they want their children to have. You may want to add these if necessary.) </a:t>
            </a:r>
          </a:p>
        </p:txBody>
      </p:sp>
      <p:sp>
        <p:nvSpPr>
          <p:cNvPr id="3277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AA17BEEC-9DA9-4CCB-A298-2BFF4AB2E80B}" type="slidenum">
              <a:rPr lang="en-US" smtClean="0">
                <a:latin typeface="Times New Roman" pitchFamily="18" charset="0"/>
              </a:rPr>
              <a:pPr/>
              <a:t>3</a:t>
            </a:fld>
            <a:endParaRPr lang="en-US" smtClean="0">
              <a:latin typeface="Times New Roman" pitchFamily="18"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noFill/>
          <a:ln>
            <a:solidFill>
              <a:srgbClr val="000000"/>
            </a:solidFill>
            <a:miter lim="800000"/>
            <a:headEnd/>
            <a:tailEnd/>
          </a:ln>
        </p:spPr>
      </p:sp>
      <p:sp>
        <p:nvSpPr>
          <p:cNvPr id="3379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r>
              <a:rPr lang="en-US" smtClean="0"/>
              <a:t>What things do our adolescents do that drive us crazy? (Share with the parents some things your teen/child does that drives you crazy. Humorous ones are great. Ask others what typically drive parents crazy?)  It happens to us all, the question is how should we react to help them make better choices and learn from us important skills and traits? This should be our goal.</a:t>
            </a:r>
          </a:p>
        </p:txBody>
      </p:sp>
      <p:sp>
        <p:nvSpPr>
          <p:cNvPr id="3379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7AFDADE-8112-42D5-982E-9C3659245273}" type="slidenum">
              <a:rPr lang="en-US" smtClean="0">
                <a:latin typeface="Times New Roman" pitchFamily="18" charset="0"/>
              </a:rPr>
              <a:pPr/>
              <a:t>4</a:t>
            </a:fld>
            <a:endParaRPr lang="en-US" smtClean="0">
              <a:latin typeface="Times New Roman" pitchFamily="18"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noFill/>
          <a:ln>
            <a:solidFill>
              <a:srgbClr val="000000"/>
            </a:solidFill>
            <a:miter lim="800000"/>
            <a:headEnd/>
            <a:tailEnd/>
          </a:ln>
        </p:spPr>
      </p:sp>
      <p:sp>
        <p:nvSpPr>
          <p:cNvPr id="3481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r>
              <a:rPr lang="en-US" smtClean="0"/>
              <a:t>When upset we are not thinking of the consequences, we react, act on our feelings. Often you say things that you later regret and damage trust between you.   Often you end up closing the communication channels, when you most need it open.</a:t>
            </a:r>
          </a:p>
          <a:p>
            <a:pPr eaLnBrk="1" hangingPunct="1"/>
            <a:r>
              <a:rPr lang="en-US" smtClean="0"/>
              <a:t>Often you end up damaging the relationship, when you most need to improve it and you end up no longer being there emotionally for  your child, with no open channel to give advice that will be received when your son or daughter most needs it , But is it so much easier to react when we get upset!!!</a:t>
            </a:r>
          </a:p>
          <a:p>
            <a:pPr eaLnBrk="1" hangingPunct="1"/>
            <a:endParaRPr lang="en-US" smtClean="0"/>
          </a:p>
        </p:txBody>
      </p:sp>
      <p:sp>
        <p:nvSpPr>
          <p:cNvPr id="3482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2945063-4888-4234-BA51-933B41605F44}" type="slidenum">
              <a:rPr lang="en-US" smtClean="0">
                <a:latin typeface="Times New Roman" pitchFamily="18" charset="0"/>
              </a:rPr>
              <a:pPr/>
              <a:t>5</a:t>
            </a:fld>
            <a:endParaRPr lang="en-US" smtClean="0">
              <a:latin typeface="Times New Roman" pitchFamily="18"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bwMode="auto">
          <a:noFill/>
          <a:ln>
            <a:solidFill>
              <a:srgbClr val="000000"/>
            </a:solidFill>
            <a:miter lim="800000"/>
            <a:headEnd/>
            <a:tailEnd/>
          </a:ln>
        </p:spPr>
      </p:sp>
      <p:sp>
        <p:nvSpPr>
          <p:cNvPr id="3584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Let’s see how bad we can be in reacting to our kids statements here. (Have parents be “bad” parents and give reactive responses to these statements . Make up your own to fit the culture. This should be fun and warm up the group.) Of course we have feelings when we hear these kinds of things and we have well founded concerns, but we still have to choose how to respond according to our thinking , values and goals, instead of emotionally react. Our response is an important lesson for our children. </a:t>
            </a:r>
          </a:p>
        </p:txBody>
      </p:sp>
      <p:sp>
        <p:nvSpPr>
          <p:cNvPr id="3584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48C9911F-68C3-42A9-99AE-7E6CA99EE4B5}" type="slidenum">
              <a:rPr lang="en-US" smtClean="0">
                <a:latin typeface="Times New Roman" pitchFamily="18" charset="0"/>
              </a:rPr>
              <a:pPr/>
              <a:t>6</a:t>
            </a:fld>
            <a:endParaRPr lang="en-US" smtClean="0">
              <a:latin typeface="Times New Roman" pitchFamily="18"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noFill/>
          <a:ln>
            <a:solidFill>
              <a:srgbClr val="000000"/>
            </a:solidFill>
            <a:miter lim="800000"/>
            <a:headEnd/>
            <a:tailEnd/>
          </a:ln>
        </p:spPr>
      </p:sp>
      <p:sp>
        <p:nvSpPr>
          <p:cNvPr id="3686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r>
              <a:rPr lang="en-US" smtClean="0"/>
              <a:t>Hurting the relationship, further distancing, Closing the channels of communication , Cuts off the chance of giving advice/help. </a:t>
            </a:r>
          </a:p>
          <a:p>
            <a:pPr eaLnBrk="1" hangingPunct="1"/>
            <a:r>
              <a:rPr lang="en-US" smtClean="0"/>
              <a:t>Hurting their feelings, making them more likely to act out on their emotions. Your frustration increases from their negative response to your anger, which increases your wanting to control more leading to more power struggle. You both are in a negative power cycle. </a:t>
            </a:r>
          </a:p>
          <a:p>
            <a:pPr eaLnBrk="1" hangingPunct="1"/>
            <a:endParaRPr lang="en-US" smtClean="0"/>
          </a:p>
        </p:txBody>
      </p:sp>
      <p:sp>
        <p:nvSpPr>
          <p:cNvPr id="3686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7FADF378-D218-43E1-8CBC-2DBA9104A661}" type="slidenum">
              <a:rPr lang="en-US" smtClean="0">
                <a:latin typeface="Times New Roman" pitchFamily="18" charset="0"/>
              </a:rPr>
              <a:pPr/>
              <a:t>7</a:t>
            </a:fld>
            <a:endParaRPr lang="en-US" smtClean="0">
              <a:latin typeface="Times New Roman" pitchFamily="18"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smtClean="0"/>
              <a:t>Instead of put downs, anger, “Don’t you know anything??”, Shaming, “I told you never…”, “How could you..?”, “Idiot.” Harsh threats, unreasonable punishment…   Ask yourself, “if I react this way where will it lead?”</a:t>
            </a:r>
          </a:p>
          <a:p>
            <a:endParaRPr lang="en-US"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70E12263-50CC-4C25-8A54-45BAB9FFED04}" type="slidenum">
              <a:rPr lang="en-US" smtClean="0">
                <a:latin typeface="Times New Roman" pitchFamily="18" charset="0"/>
              </a:rPr>
              <a:pPr/>
              <a:t>8</a:t>
            </a:fld>
            <a:endParaRPr lang="en-US" smtClean="0">
              <a:latin typeface="Times New Roman" pitchFamily="18"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bwMode="auto">
          <a:noFill/>
          <a:ln>
            <a:solidFill>
              <a:srgbClr val="000000"/>
            </a:solidFill>
            <a:miter lim="800000"/>
            <a:headEnd/>
            <a:tailEnd/>
          </a:ln>
        </p:spPr>
      </p:sp>
      <p:sp>
        <p:nvSpPr>
          <p:cNvPr id="38915"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smtClean="0"/>
              <a:t>If I want my child to learn self-control I had better teach it by doing. Know what best helps you calm down and do it.(Ask what things helps them.)  If necessary say “I can’t respond now , I need to calm down. I want to be able to listen to you but I am too upset right now. Let’s talk (in an hour) ___”  and excuse yourself. </a:t>
            </a:r>
          </a:p>
        </p:txBody>
      </p:sp>
      <p:sp>
        <p:nvSpPr>
          <p:cNvPr id="3891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C7A0DA1B-7B85-43F2-804D-67116D225542}" type="slidenum">
              <a:rPr lang="en-US" smtClean="0">
                <a:latin typeface="Times New Roman" pitchFamily="18" charset="0"/>
              </a:rPr>
              <a:pPr/>
              <a:t>9</a:t>
            </a:fld>
            <a:endParaRPr lang="en-US" smtClean="0">
              <a:latin typeface="Times New Roman"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DADA3F6D-9028-4152-B870-6805D4B6179D}"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D3D4ED44-2FC1-4451-9DCD-88A6FBA47689}"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EA8E0C5-DAEE-454C-92F4-17F58E996FEA}"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6CB4B199-BA08-4DF5-AA93-4EBEB8EB9526}"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41081DA-1572-4B40-849C-2EEAA12DF660}"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2B21CEAC-03BF-4C5F-B80F-3E7E5F651452}"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70EB1046-35D3-4659-989A-862057CA438B}"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956E5F92-D0E4-47DD-B52C-B39273968200}"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8BF1F3BB-A807-4ADE-A816-60EDF71FCDF0}"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E01BB63D-D419-483B-9B94-FEB5F5C1BEB8}"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74141FFC-46E5-49F6-95F4-AF1CFF6DD175}"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latin typeface="Times New Roman" charset="0"/>
              </a:defRPr>
            </a:lvl1pPr>
          </a:lstStyle>
          <a:p>
            <a:pPr>
              <a:defRPr/>
            </a:pP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latin typeface="Times New Roman" charset="0"/>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latin typeface="Times New Roman" charset="0"/>
              </a:defRPr>
            </a:lvl1pPr>
          </a:lstStyle>
          <a:p>
            <a:pPr>
              <a:defRPr/>
            </a:pPr>
            <a:fld id="{7E368EFC-2A1F-4FB8-A144-98C81AD701BA}"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notesSlide" Target="../notesSlides/notesSlide26.xml"/><Relationship Id="rId1" Type="http://schemas.openxmlformats.org/officeDocument/2006/relationships/slideLayout" Target="../slideLayouts/slideLayout2.xml"/><Relationship Id="rId6" Type="http://schemas.openxmlformats.org/officeDocument/2006/relationships/image" Target="../media/image20.jpeg"/><Relationship Id="rId5" Type="http://schemas.openxmlformats.org/officeDocument/2006/relationships/image" Target="../media/image19.jpeg"/><Relationship Id="rId4" Type="http://schemas.openxmlformats.org/officeDocument/2006/relationships/image" Target="../media/image18.jpe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8.jpeg"/></Relationships>
</file>

<file path=ppt/slides/_rels/slide8.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457200" y="304800"/>
            <a:ext cx="8488363" cy="1371600"/>
          </a:xfrm>
        </p:spPr>
        <p:txBody>
          <a:bodyPr/>
          <a:lstStyle/>
          <a:p>
            <a:pPr eaLnBrk="1" hangingPunct="1"/>
            <a:r>
              <a:rPr lang="en-US" smtClean="0"/>
              <a:t>Parenting Teens</a:t>
            </a:r>
          </a:p>
        </p:txBody>
      </p:sp>
      <p:sp>
        <p:nvSpPr>
          <p:cNvPr id="2051" name="Rectangle 3"/>
          <p:cNvSpPr>
            <a:spLocks noGrp="1" noChangeArrowheads="1"/>
          </p:cNvSpPr>
          <p:nvPr>
            <p:ph type="subTitle" idx="1"/>
          </p:nvPr>
        </p:nvSpPr>
        <p:spPr>
          <a:xfrm>
            <a:off x="1066800" y="4648200"/>
            <a:ext cx="7086600" cy="1676400"/>
          </a:xfrm>
        </p:spPr>
        <p:txBody>
          <a:bodyPr/>
          <a:lstStyle/>
          <a:p>
            <a:pPr eaLnBrk="1" hangingPunct="1"/>
            <a:r>
              <a:rPr lang="en-US" smtClean="0">
                <a:solidFill>
                  <a:schemeClr val="tx1"/>
                </a:solidFill>
              </a:rPr>
              <a:t>What to do when your child’s bad choices are scaring you out of your wits?</a:t>
            </a:r>
          </a:p>
        </p:txBody>
      </p:sp>
      <p:pic>
        <p:nvPicPr>
          <p:cNvPr id="2052" name="Picture 5" descr="http://t1.gstatic.com/images?q=tbn:ANd9GcQYWelegWrj7z3emK-CTBgErY3FTZJJBGd0jskC0heO4nG5psXD"/>
          <p:cNvPicPr>
            <a:picLocks noChangeAspect="1" noChangeArrowheads="1"/>
          </p:cNvPicPr>
          <p:nvPr/>
        </p:nvPicPr>
        <p:blipFill>
          <a:blip r:embed="rId3" cstate="print"/>
          <a:srcRect/>
          <a:stretch>
            <a:fillRect/>
          </a:stretch>
        </p:blipFill>
        <p:spPr bwMode="auto">
          <a:xfrm>
            <a:off x="592138" y="1524000"/>
            <a:ext cx="3084512" cy="2590800"/>
          </a:xfrm>
          <a:prstGeom prst="rect">
            <a:avLst/>
          </a:prstGeom>
          <a:noFill/>
          <a:ln w="9525">
            <a:noFill/>
            <a:miter lim="800000"/>
            <a:headEnd/>
            <a:tailEnd/>
          </a:ln>
        </p:spPr>
      </p:pic>
      <p:sp>
        <p:nvSpPr>
          <p:cNvPr id="2053" name="AutoShape 6" descr="data:image/jpg;base64,/9j/4AAQSkZJRgABAQAAAQABAAD/2wCEAAkGBhQSEBIUERQTFBQVFRgaFhMYGBsYGBoWGB4VHR4WFhoYHCYgFxkjHxYUHy8gJCcpLCwsGh4xNTAqNyYtLCkBCQoKDgwOGg8PGjAkHiUzNSktKy01Lyo1LiksKjY1MC8vLSk1LDQ0Ly4tLC4yKTQpNC8sLTQvLCw2LCksLCosKf/AABEIAGQAeAMBIgACEQEDEQH/xAAcAAABBAMBAAAAAAAAAAAAAAAABAUGBwIDCAH/xAA+EAACAQIDBgQDBwEFCQAAAAABAgMAEQQhMQUGEkFRYQcTInEyQoEUI2KRobHRUnKCwcPxFRYkM0NjkqKy/8QAGgEAAgMBAQAAAAAAAAAAAAAAAAQCAwUBBv/EADARAAIBAwIDBgMJAAAAAAAAAAABAgMEESFBEhMxBVFhccHwkbHhFCIjJTIzNIHR/9oADAMBAAIRAxEAPwC8aKKKAPDXPG++ILbRxZucpOHX+lVFuwroc1RPiXsJ4cY8xH3U5DK/IPYAoehyuOtZ14/vRXn6G12LKKrtPdYXnk0+Hm1IsPjDLiJfLRYXGdzxMxXKwvfIE1O9oeLOCjHoMsx/CvCPze1U7Vi+HOyGELScNmlb0kjVEyBz5Elj3sKSVBVZamr2hbUU3XqZ2WFp6Mb9seLGJlygVMOvX43P94jhH0FRjE7w4mS/mYmdr8vMYD8lIFTnfDZWEiWXhjiSVYWZmsAhAI9JvkHbPMWNQWZpPlVQDfIcAJjNvhNs+WdN07PuYmr+1oJKNL5fU0ptKUG6yzA9RK4P/wBVJt3/ABLxWHIEzHERcw5+8A/C/M9mvSzd/dVZ408zhS6FlFlaRlY2DXOi5G3SmPezdg4SS4N4nZuAH4lGZCtfWw+YVXVoYXehujXtrv8ADnDDfvRouvYm2osVCs0LXRuuRBGqsORFOmG51VHg3iW8zFR39PDG9vxXZSfqLf8AjVr4XnSdtDguYr30MC8o8mpKmthRRRRXoxAKKKKACiiigDw02YiBHQrIFZCPUGAK273ypBvNvlHhQVW0kv8AQDYL3c8vbWoBh9+pvNDTnzIifVHYDhHVbakdDe9Z93bOtKLTxgnCWCSy7o4BmuuFjsPmzAPsoOf1ypJvLv3Bg/QLNIQPQCBYaAE8vanjDv8AaH4Ub7sWLOOhzCqepBv2FVpv3s1G2uyjhCokYCrnbK/q6Mb6e3WuUlFS5cdlkclVemXnzPYy+Ljd3j42kJYpY2XKwW5GoFve9Nf+7DKPTDLIgyzNiPwcjllVibMdFKxC6kj0goyg5cmK8J/OnPGyqicTsEAsCzGwue9NKo+iQOjF6tlaYbbLYeWBRZWVuEx2HF5YFuEG97aFRew6VYuJgg2lhzG/ErWBFxZ0bk4B1H75ioH4gbJSSLjitxa8S/KRb1DpSDwtwm0cRKzRyXiiuC0pvZ+EkIATxBW9IOoF72qElnUOZymlnVapln7hbqjBJMGdXkdx6gCPu1HpFj7sT71McNzqOQ4vJvNtG0fx3Pw2z4gea20POm/ZfiVEZeB1KxnITE2v0Zlt6QetJwtmq6qxen0K7ibm3KTy2TuitcUoYBlIKkXBBuCDzB51srWFAooooA8JqG78b3+T9xA1pD8bDVAeQ6Mf0H0rbvvvd9nHkRXEzrfjtkiEkcQ6sbEActaq6SXmTcm5JOZJOpJ5muNgezzE3JN7nnzJ/etGCwUmImSKEcTufoqjV2/Cup5nQa0nxWJVQWcgKNSelWf4d7teRB58n/OnVTbK0ceqotuuTE9SOlK3FZUYcW+x2KyxBvDtb/Z2HgwOFcmcrnKQLqmZL2FgHY3trYD2qt9i4pp8RxLcosw8yRyC7O/HZjztdTn7VM/EHCtBj2xLoXhmiCBx/wBNwAMzyOVx1uarU7SGFxEfD6owFRuQK3B4x1INzVNmk6bkur6jtWKgqb2x18c+mnz3LRwuwGWVpTNKQb8I4iRbllottLDKnLFYYzqFDMp4bkobG+Y4hbpyptOMYBYvvHMhYIkdg7WzJBJAVVFrk9a2YhpsMFkn+1KqqFDuIuBLnWQoxY52HFparMjSiu8attbMmiwpRpWne44C2bWJACnmwvf2BqPbsbdkwEzTRKStzHiICcm4CRkeTob2PMG1Pu+23jBHG5BLO1k7NwmzHsuv0qKFSMLhje6yGVix+JpA3CzN9f8AGpSeKbbWUV06Cr140s47/IsXfHeHDYyAfZZ0Ml/UjFo2eLMlAHADENwm3Y21qFYeTn+lMtOEWNX0Z2YixvoSLZjpcH871TaTUVyy/tHszkR5kHldHnYkuzNuywkNC5Qj5dUPZl0I9rVbO7G3lxeHWQCzfC6/0uNR7aEdjVIRSVI90N5PscxZrmKQASAai2jgcyMx7HtTyMQuOisIZQyhlIKkAgjQg8xRUwK38aNnSCKDFR5iFmWUdEk4bOewZQD/AGqrSLaYIJPLUcxXSOKwyyIyOoZXUqynMFTkQe2dc77+7kybMxCmMloJCfJc56ZmCT8QFyDzA6g1FgJJ5lNyDEFtlI5BzPJU7dTUt3O8UJIYnjxd5lQDy3QKHsMuF9AVtaza8jVaviEZTZVVmyLEZjrbvW/Zsv33CNCtvzH81TUpxqLE1lHU8F0YXxRw0l1mjkRTlcgSKR+IDMfkaY/EHd7Z2Kgb7NNhIJks5ZfmSzekBMixJBFhe4qB7Kl4kF+p/S4/wrJxYZmwGV+h5X7GqY2kIS4oNr34neN4wPew95Y5zFHLI8GIjBUMGChxl8Ja4DdVNSTbOMiEX3+LbgA9YaQWPZlXNieg1qq8dscMc876Hr/NJI9hcPqax6C16vcEMxupJYaHPfLe1MTPFwKRBGrBOLJmJAHGRyGQAHvT/ujvDDHgvKOEWf4WV5wpVJCAJAo1KEqGGmbMDpcx3D4AZcQDMx55+9ulshTysfCtuldcU48LWgvzJcXFnU8xZjdyxUJxNmsS8KjL5EzA5E3b96SttJYklj8sSqzIxlNwycHGDwqL3uHsbn9qT4rFWuR0b/1sP3JP0pPhsVwkX+E8PF/Za9/eoqlCLykMzvq86bpSllPyH7DMLXQ8S31Bvbt29qVrPlnUfl2hCqqzDikC24lJBNrjMg56c6U7vbOxO0p/IgAX5nkPwxoTbibr2UZk/Ui0SLk8J9pGXDTLqkctlPLNQxUdgTf+9RUj3Z3diwOGSCG/CurH4mY6u3cmipnR1po3r3bjx2Fkw8uQbNXGqOPhde4PLmLjnTvQaAOTNsbJlwuIkhnXhkQ2Ycj0dTzVhmD9NRWGAf70Ht+1dF7/AG4MW0obG0c6A+VOBmp/pb+qM8x9RnXO+0NlzYOd4sQhR1BJGoIsbOh+ZTb+bVB6PADlsZrxhjzLfkCQKUuPUb6MP2y/itGzU4YowdeAX9zmf1NbZj8J6ftpXDh5HHwmx+E8uQP8V4xjU5hRWEwdslIUcza5PtWpsCoGd2Pc8zQAqhQXLXvyBGlug7Ctsh9JrVGoUBRootWZbKgBk2obO4HIOfzINIHm/YUv2xYOSfmiy972/inXc/w4xe0SGRfKgvnPIDYj/trrIe+Q70AMexdjS4qdIcOheVjkvIAau5+VRzP+ldLbjbmx7OwwjU8cjHimltYu/boo0A5DuTWW5+4+H2dEUgW7tbzJmsZHPc8lGdlGQqQWqaR09oooroBRRRQBrm0Psa5d2nipMQA8ztIwtm7FsuYF9NdK6ilFwbdKo3bXhycJgXnxEylwY1WNBlxM6gAs2Z10AHvSdxLFSC3NSynRjRrKrutPg/XBGgbfTKvWINxWoNWEj2zHKmDKNkLZWOoyNDvn2UXt+wrWzeoMNDr9Kxc6DmxufYZ/xQAoTID9fes+KtQegtlQAp2dNHHiIpp4FxEcd7oSAOJrFTY5NbhY2OWlX/u9tSLEQLLAQY2AsNLW+UjkRpaudJNOWo/W9WZ4IMf+NFzYeQbcrnzrn3Nh+QpOS4riPh/hsfZIOw56/VnX44LVooorQMgKKKKACiiigDw1WvjET9igW+TYqK/ewkI/UA/Siis+4/kUv7JLoyrvIGWtYSQDvRRTpA0xpYW1BrKOEFrm/wAOX50UUAKFgHej7OO9FFACrBYUGPEC5sIg3LVXW3Luanvgotmxvth/8+iiln++vexuUX+W1PP1iWpRRRThiBRRRQB//9k="/>
          <p:cNvSpPr>
            <a:spLocks noChangeAspect="1" noChangeArrowheads="1"/>
          </p:cNvSpPr>
          <p:nvPr/>
        </p:nvSpPr>
        <p:spPr bwMode="auto">
          <a:xfrm>
            <a:off x="76200" y="-469900"/>
            <a:ext cx="1143000" cy="952500"/>
          </a:xfrm>
          <a:prstGeom prst="rect">
            <a:avLst/>
          </a:prstGeom>
          <a:noFill/>
          <a:ln w="9525">
            <a:noFill/>
            <a:miter lim="800000"/>
            <a:headEnd/>
            <a:tailEnd/>
          </a:ln>
        </p:spPr>
        <p:txBody>
          <a:bodyPr/>
          <a:lstStyle/>
          <a:p>
            <a:endParaRPr lang="en-US"/>
          </a:p>
        </p:txBody>
      </p:sp>
      <p:sp>
        <p:nvSpPr>
          <p:cNvPr id="2054" name="AutoShape 8" descr="data:image/jpg;base64,/9j/4AAQSkZJRgABAQAAAQABAAD/2wCEAAkGBhQSEBIUERQTFBQVFRgaFhMYGBsYGBoWGB4VHR4WFhoYHCYgFxkjHxYUHy8gJCcpLCwsGh4xNTAqNyYtLCkBCQoKDgwOGg8PGjAkHiUzNSktKy01Lyo1LiksKjY1MC8vLSk1LDQ0Ly4tLC4yKTQpNC8sLTQvLCw2LCksLCosKf/AABEIAGQAeAMBIgACEQEDEQH/xAAcAAABBAMBAAAAAAAAAAAAAAAABAUGBwIDCAH/xAA+EAACAQIDBgQDBwEFCQAAAAABAgMAEQQhMQUGEkFRYQcTInEyQoEUI2KRobHRUnKCwcPxFRYkM0NjkqKy/8QAGgEAAgMBAQAAAAAAAAAAAAAAAAQCAwUBBv/EADARAAIBAwIDBgMJAAAAAAAAAAABAgMEESFBEhMxBVFhccHwkbHhFCIjJTIzNIHR/9oADAMBAAIRAxEAPwC8aKKKAPDXPG++ILbRxZucpOHX+lVFuwroc1RPiXsJ4cY8xH3U5DK/IPYAoehyuOtZ14/vRXn6G12LKKrtPdYXnk0+Hm1IsPjDLiJfLRYXGdzxMxXKwvfIE1O9oeLOCjHoMsx/CvCPze1U7Vi+HOyGELScNmlb0kjVEyBz5Elj3sKSVBVZamr2hbUU3XqZ2WFp6Mb9seLGJlygVMOvX43P94jhH0FRjE7w4mS/mYmdr8vMYD8lIFTnfDZWEiWXhjiSVYWZmsAhAI9JvkHbPMWNQWZpPlVQDfIcAJjNvhNs+WdN07PuYmr+1oJKNL5fU0ptKUG6yzA9RK4P/wBVJt3/ABLxWHIEzHERcw5+8A/C/M9mvSzd/dVZ408zhS6FlFlaRlY2DXOi5G3SmPezdg4SS4N4nZuAH4lGZCtfWw+YVXVoYXehujXtrv8ADnDDfvRouvYm2osVCs0LXRuuRBGqsORFOmG51VHg3iW8zFR39PDG9vxXZSfqLf8AjVr4XnSdtDguYr30MC8o8mpKmthRRRRXoxAKKKKACiiigDw02YiBHQrIFZCPUGAK273ypBvNvlHhQVW0kv8AQDYL3c8vbWoBh9+pvNDTnzIifVHYDhHVbakdDe9Z93bOtKLTxgnCWCSy7o4BmuuFjsPmzAPsoOf1ypJvLv3Bg/QLNIQPQCBYaAE8vanjDv8AaH4Ub7sWLOOhzCqepBv2FVpv3s1G2uyjhCokYCrnbK/q6Mb6e3WuUlFS5cdlkclVemXnzPYy+Ljd3j42kJYpY2XKwW5GoFve9Nf+7DKPTDLIgyzNiPwcjllVibMdFKxC6kj0goyg5cmK8J/OnPGyqicTsEAsCzGwue9NKo+iQOjF6tlaYbbLYeWBRZWVuEx2HF5YFuEG97aFRew6VYuJgg2lhzG/ErWBFxZ0bk4B1H75ioH4gbJSSLjitxa8S/KRb1DpSDwtwm0cRKzRyXiiuC0pvZ+EkIATxBW9IOoF72qElnUOZymlnVapln7hbqjBJMGdXkdx6gCPu1HpFj7sT71McNzqOQ4vJvNtG0fx3Pw2z4gea20POm/ZfiVEZeB1KxnITE2v0Zlt6QetJwtmq6qxen0K7ibm3KTy2TuitcUoYBlIKkXBBuCDzB51srWFAooooA8JqG78b3+T9xA1pD8bDVAeQ6Mf0H0rbvvvd9nHkRXEzrfjtkiEkcQ6sbEActaq6SXmTcm5JOZJOpJ5muNgezzE3JN7nnzJ/etGCwUmImSKEcTufoqjV2/Cup5nQa0nxWJVQWcgKNSelWf4d7teRB58n/OnVTbK0ceqotuuTE9SOlK3FZUYcW+x2KyxBvDtb/Z2HgwOFcmcrnKQLqmZL2FgHY3trYD2qt9i4pp8RxLcosw8yRyC7O/HZjztdTn7VM/EHCtBj2xLoXhmiCBx/wBNwAMzyOVx1uarU7SGFxEfD6owFRuQK3B4x1INzVNmk6bkur6jtWKgqb2x18c+mnz3LRwuwGWVpTNKQb8I4iRbllottLDKnLFYYzqFDMp4bkobG+Y4hbpyptOMYBYvvHMhYIkdg7WzJBJAVVFrk9a2YhpsMFkn+1KqqFDuIuBLnWQoxY52HFparMjSiu8attbMmiwpRpWne44C2bWJACnmwvf2BqPbsbdkwEzTRKStzHiICcm4CRkeTob2PMG1Pu+23jBHG5BLO1k7NwmzHsuv0qKFSMLhje6yGVix+JpA3CzN9f8AGpSeKbbWUV06Cr140s47/IsXfHeHDYyAfZZ0Ml/UjFo2eLMlAHADENwm3Y21qFYeTn+lMtOEWNX0Z2YixvoSLZjpcH871TaTUVyy/tHszkR5kHldHnYkuzNuywkNC5Qj5dUPZl0I9rVbO7G3lxeHWQCzfC6/0uNR7aEdjVIRSVI90N5PscxZrmKQASAai2jgcyMx7HtTyMQuOisIZQyhlIKkAgjQg8xRUwK38aNnSCKDFR5iFmWUdEk4bOewZQD/AGqrSLaYIJPLUcxXSOKwyyIyOoZXUqynMFTkQe2dc77+7kybMxCmMloJCfJc56ZmCT8QFyDzA6g1FgJJ5lNyDEFtlI5BzPJU7dTUt3O8UJIYnjxd5lQDy3QKHsMuF9AVtaza8jVaviEZTZVVmyLEZjrbvW/Zsv33CNCtvzH81TUpxqLE1lHU8F0YXxRw0l1mjkRTlcgSKR+IDMfkaY/EHd7Z2Kgb7NNhIJks5ZfmSzekBMixJBFhe4qB7Kl4kF+p/S4/wrJxYZmwGV+h5X7GqY2kIS4oNr34neN4wPew95Y5zFHLI8GIjBUMGChxl8Ja4DdVNSTbOMiEX3+LbgA9YaQWPZlXNieg1qq8dscMc876Hr/NJI9hcPqax6C16vcEMxupJYaHPfLe1MTPFwKRBGrBOLJmJAHGRyGQAHvT/ujvDDHgvKOEWf4WV5wpVJCAJAo1KEqGGmbMDpcx3D4AZcQDMx55+9ulshTysfCtuldcU48LWgvzJcXFnU8xZjdyxUJxNmsS8KjL5EzA5E3b96SttJYklj8sSqzIxlNwycHGDwqL3uHsbn9qT4rFWuR0b/1sP3JP0pPhsVwkX+E8PF/Za9/eoqlCLykMzvq86bpSllPyH7DMLXQ8S31Bvbt29qVrPlnUfl2hCqqzDikC24lJBNrjMg56c6U7vbOxO0p/IgAX5nkPwxoTbibr2UZk/Ui0SLk8J9pGXDTLqkctlPLNQxUdgTf+9RUj3Z3diwOGSCG/CurH4mY6u3cmipnR1po3r3bjx2Fkw8uQbNXGqOPhde4PLmLjnTvQaAOTNsbJlwuIkhnXhkQ2Ycj0dTzVhmD9NRWGAf70Ht+1dF7/AG4MW0obG0c6A+VOBmp/pb+qM8x9RnXO+0NlzYOd4sQhR1BJGoIsbOh+ZTb+bVB6PADlsZrxhjzLfkCQKUuPUb6MP2y/itGzU4YowdeAX9zmf1NbZj8J6ftpXDh5HHwmx+E8uQP8V4xjU5hRWEwdslIUcza5PtWpsCoGd2Pc8zQAqhQXLXvyBGlug7Ctsh9JrVGoUBRootWZbKgBk2obO4HIOfzINIHm/YUv2xYOSfmiy972/inXc/w4xe0SGRfKgvnPIDYj/trrIe+Q70AMexdjS4qdIcOheVjkvIAau5+VRzP+ldLbjbmx7OwwjU8cjHimltYu/boo0A5DuTWW5+4+H2dEUgW7tbzJmsZHPc8lGdlGQqQWqaR09oooroBRRRQBrm0Psa5d2nipMQA8ztIwtm7FsuYF9NdK6ilFwbdKo3bXhycJgXnxEylwY1WNBlxM6gAs2Z10AHvSdxLFSC3NSynRjRrKrutPg/XBGgbfTKvWINxWoNWEj2zHKmDKNkLZWOoyNDvn2UXt+wrWzeoMNDr9Kxc6DmxufYZ/xQAoTID9fes+KtQegtlQAp2dNHHiIpp4FxEcd7oSAOJrFTY5NbhY2OWlX/u9tSLEQLLAQY2AsNLW+UjkRpaudJNOWo/W9WZ4IMf+NFzYeQbcrnzrn3Nh+QpOS4riPh/hsfZIOw56/VnX44LVooorQMgKKKKACiiigDw1WvjET9igW+TYqK/ewkI/UA/Siis+4/kUv7JLoyrvIGWtYSQDvRRTpA0xpYW1BrKOEFrm/wAOX50UUAKFgHej7OO9FFACrBYUGPEC5sIg3LVXW3Luanvgotmxvth/8+iiln++vexuUX+W1PP1iWpRRRThiBRRRQB//9k="/>
          <p:cNvSpPr>
            <a:spLocks noChangeAspect="1" noChangeArrowheads="1"/>
          </p:cNvSpPr>
          <p:nvPr/>
        </p:nvSpPr>
        <p:spPr bwMode="auto">
          <a:xfrm>
            <a:off x="76200" y="-469900"/>
            <a:ext cx="1143000" cy="952500"/>
          </a:xfrm>
          <a:prstGeom prst="rect">
            <a:avLst/>
          </a:prstGeom>
          <a:noFill/>
          <a:ln w="9525">
            <a:noFill/>
            <a:miter lim="800000"/>
            <a:headEnd/>
            <a:tailEnd/>
          </a:ln>
        </p:spPr>
        <p:txBody>
          <a:bodyPr/>
          <a:lstStyle/>
          <a:p>
            <a:endParaRPr lang="en-US"/>
          </a:p>
        </p:txBody>
      </p:sp>
      <p:sp>
        <p:nvSpPr>
          <p:cNvPr id="2055" name="AutoShape 10" descr="data:image/jpg;base64,/9j/4AAQSkZJRgABAQAAAQABAAD/2wCEAAkGBhQSEBIUERQTFBQVFRgaFhMYGBsYGBoWGB4VHR4WFhoYHCYgFxkjHxYUHy8gJCcpLCwsGh4xNTAqNyYtLCkBCQoKDgwOGg8PGjAkHiUzNSktKy01Lyo1LiksKjY1MC8vLSk1LDQ0Ly4tLC4yKTQpNC8sLTQvLCw2LCksLCosKf/AABEIAGQAeAMBIgACEQEDEQH/xAAcAAABBAMBAAAAAAAAAAAAAAAABAUGBwIDCAH/xAA+EAACAQIDBgQDBwEFCQAAAAABAgMAEQQhMQUGEkFRYQcTInEyQoEUI2KRobHRUnKCwcPxFRYkM0NjkqKy/8QAGgEAAgMBAQAAAAAAAAAAAAAAAAQCAwUBBv/EADARAAIBAwIDBgMJAAAAAAAAAAABAgMEESFBEhMxBVFhccHwkbHhFCIjJTIzNIHR/9oADAMBAAIRAxEAPwC8aKKKAPDXPG++ILbRxZucpOHX+lVFuwroc1RPiXsJ4cY8xH3U5DK/IPYAoehyuOtZ14/vRXn6G12LKKrtPdYXnk0+Hm1IsPjDLiJfLRYXGdzxMxXKwvfIE1O9oeLOCjHoMsx/CvCPze1U7Vi+HOyGELScNmlb0kjVEyBz5Elj3sKSVBVZamr2hbUU3XqZ2WFp6Mb9seLGJlygVMOvX43P94jhH0FRjE7w4mS/mYmdr8vMYD8lIFTnfDZWEiWXhjiSVYWZmsAhAI9JvkHbPMWNQWZpPlVQDfIcAJjNvhNs+WdN07PuYmr+1oJKNL5fU0ptKUG6yzA9RK4P/wBVJt3/ABLxWHIEzHERcw5+8A/C/M9mvSzd/dVZ408zhS6FlFlaRlY2DXOi5G3SmPezdg4SS4N4nZuAH4lGZCtfWw+YVXVoYXehujXtrv8ADnDDfvRouvYm2osVCs0LXRuuRBGqsORFOmG51VHg3iW8zFR39PDG9vxXZSfqLf8AjVr4XnSdtDguYr30MC8o8mpKmthRRRRXoxAKKKKACiiigDw02YiBHQrIFZCPUGAK273ypBvNvlHhQVW0kv8AQDYL3c8vbWoBh9+pvNDTnzIifVHYDhHVbakdDe9Z93bOtKLTxgnCWCSy7o4BmuuFjsPmzAPsoOf1ypJvLv3Bg/QLNIQPQCBYaAE8vanjDv8AaH4Ub7sWLOOhzCqepBv2FVpv3s1G2uyjhCokYCrnbK/q6Mb6e3WuUlFS5cdlkclVemXnzPYy+Ljd3j42kJYpY2XKwW5GoFve9Nf+7DKPTDLIgyzNiPwcjllVibMdFKxC6kj0goyg5cmK8J/OnPGyqicTsEAsCzGwue9NKo+iQOjF6tlaYbbLYeWBRZWVuEx2HF5YFuEG97aFRew6VYuJgg2lhzG/ErWBFxZ0bk4B1H75ioH4gbJSSLjitxa8S/KRb1DpSDwtwm0cRKzRyXiiuC0pvZ+EkIATxBW9IOoF72qElnUOZymlnVapln7hbqjBJMGdXkdx6gCPu1HpFj7sT71McNzqOQ4vJvNtG0fx3Pw2z4gea20POm/ZfiVEZeB1KxnITE2v0Zlt6QetJwtmq6qxen0K7ibm3KTy2TuitcUoYBlIKkXBBuCDzB51srWFAooooA8JqG78b3+T9xA1pD8bDVAeQ6Mf0H0rbvvvd9nHkRXEzrfjtkiEkcQ6sbEActaq6SXmTcm5JOZJOpJ5muNgezzE3JN7nnzJ/etGCwUmImSKEcTufoqjV2/Cup5nQa0nxWJVQWcgKNSelWf4d7teRB58n/OnVTbK0ceqotuuTE9SOlK3FZUYcW+x2KyxBvDtb/Z2HgwOFcmcrnKQLqmZL2FgHY3trYD2qt9i4pp8RxLcosw8yRyC7O/HZjztdTn7VM/EHCtBj2xLoXhmiCBx/wBNwAMzyOVx1uarU7SGFxEfD6owFRuQK3B4x1INzVNmk6bkur6jtWKgqb2x18c+mnz3LRwuwGWVpTNKQb8I4iRbllottLDKnLFYYzqFDMp4bkobG+Y4hbpyptOMYBYvvHMhYIkdg7WzJBJAVVFrk9a2YhpsMFkn+1KqqFDuIuBLnWQoxY52HFparMjSiu8attbMmiwpRpWne44C2bWJACnmwvf2BqPbsbdkwEzTRKStzHiICcm4CRkeTob2PMG1Pu+23jBHG5BLO1k7NwmzHsuv0qKFSMLhje6yGVix+JpA3CzN9f8AGpSeKbbWUV06Cr140s47/IsXfHeHDYyAfZZ0Ml/UjFo2eLMlAHADENwm3Y21qFYeTn+lMtOEWNX0Z2YixvoSLZjpcH871TaTUVyy/tHszkR5kHldHnYkuzNuywkNC5Qj5dUPZl0I9rVbO7G3lxeHWQCzfC6/0uNR7aEdjVIRSVI90N5PscxZrmKQASAai2jgcyMx7HtTyMQuOisIZQyhlIKkAgjQg8xRUwK38aNnSCKDFR5iFmWUdEk4bOewZQD/AGqrSLaYIJPLUcxXSOKwyyIyOoZXUqynMFTkQe2dc77+7kybMxCmMloJCfJc56ZmCT8QFyDzA6g1FgJJ5lNyDEFtlI5BzPJU7dTUt3O8UJIYnjxd5lQDy3QKHsMuF9AVtaza8jVaviEZTZVVmyLEZjrbvW/Zsv33CNCtvzH81TUpxqLE1lHU8F0YXxRw0l1mjkRTlcgSKR+IDMfkaY/EHd7Z2Kgb7NNhIJks5ZfmSzekBMixJBFhe4qB7Kl4kF+p/S4/wrJxYZmwGV+h5X7GqY2kIS4oNr34neN4wPew95Y5zFHLI8GIjBUMGChxl8Ja4DdVNSTbOMiEX3+LbgA9YaQWPZlXNieg1qq8dscMc876Hr/NJI9hcPqax6C16vcEMxupJYaHPfLe1MTPFwKRBGrBOLJmJAHGRyGQAHvT/ujvDDHgvKOEWf4WV5wpVJCAJAo1KEqGGmbMDpcx3D4AZcQDMx55+9ulshTysfCtuldcU48LWgvzJcXFnU8xZjdyxUJxNmsS8KjL5EzA5E3b96SttJYklj8sSqzIxlNwycHGDwqL3uHsbn9qT4rFWuR0b/1sP3JP0pPhsVwkX+E8PF/Za9/eoqlCLykMzvq86bpSllPyH7DMLXQ8S31Bvbt29qVrPlnUfl2hCqqzDikC24lJBNrjMg56c6U7vbOxO0p/IgAX5nkPwxoTbibr2UZk/Ui0SLk8J9pGXDTLqkctlPLNQxUdgTf+9RUj3Z3diwOGSCG/CurH4mY6u3cmipnR1po3r3bjx2Fkw8uQbNXGqOPhde4PLmLjnTvQaAOTNsbJlwuIkhnXhkQ2Ycj0dTzVhmD9NRWGAf70Ht+1dF7/AG4MW0obG0c6A+VOBmp/pb+qM8x9RnXO+0NlzYOd4sQhR1BJGoIsbOh+ZTb+bVB6PADlsZrxhjzLfkCQKUuPUb6MP2y/itGzU4YowdeAX9zmf1NbZj8J6ftpXDh5HHwmx+E8uQP8V4xjU5hRWEwdslIUcza5PtWpsCoGd2Pc8zQAqhQXLXvyBGlug7Ctsh9JrVGoUBRootWZbKgBk2obO4HIOfzINIHm/YUv2xYOSfmiy972/inXc/w4xe0SGRfKgvnPIDYj/trrIe+Q70AMexdjS4qdIcOheVjkvIAau5+VRzP+ldLbjbmx7OwwjU8cjHimltYu/boo0A5DuTWW5+4+H2dEUgW7tbzJmsZHPc8lGdlGQqQWqaR09oooroBRRRQBrm0Psa5d2nipMQA8ztIwtm7FsuYF9NdK6ilFwbdKo3bXhycJgXnxEylwY1WNBlxM6gAs2Z10AHvSdxLFSC3NSynRjRrKrutPg/XBGgbfTKvWINxWoNWEj2zHKmDKNkLZWOoyNDvn2UXt+wrWzeoMNDr9Kxc6DmxufYZ/xQAoTID9fes+KtQegtlQAp2dNHHiIpp4FxEcd7oSAOJrFTY5NbhY2OWlX/u9tSLEQLLAQY2AsNLW+UjkRpaudJNOWo/W9WZ4IMf+NFzYeQbcrnzrn3Nh+QpOS4riPh/hsfZIOw56/VnX44LVooorQMgKKKKACiiigDw1WvjET9igW+TYqK/ewkI/UA/Siis+4/kUv7JLoyrvIGWtYSQDvRRTpA0xpYW1BrKOEFrm/wAOX50UUAKFgHej7OO9FFACrBYUGPEC5sIg3LVXW3Luanvgotmxvth/8+iiln++vexuUX+W1PP1iWpRRRThiBRRRQB//9k="/>
          <p:cNvSpPr>
            <a:spLocks noChangeAspect="1" noChangeArrowheads="1"/>
          </p:cNvSpPr>
          <p:nvPr/>
        </p:nvSpPr>
        <p:spPr bwMode="auto">
          <a:xfrm>
            <a:off x="76200" y="-469900"/>
            <a:ext cx="1143000" cy="952500"/>
          </a:xfrm>
          <a:prstGeom prst="rect">
            <a:avLst/>
          </a:prstGeom>
          <a:noFill/>
          <a:ln w="9525">
            <a:noFill/>
            <a:miter lim="800000"/>
            <a:headEnd/>
            <a:tailEnd/>
          </a:ln>
        </p:spPr>
        <p:txBody>
          <a:bodyPr/>
          <a:lstStyle/>
          <a:p>
            <a:endParaRPr lang="en-US"/>
          </a:p>
        </p:txBody>
      </p:sp>
      <p:sp>
        <p:nvSpPr>
          <p:cNvPr id="2056" name="AutoShape 12" descr="data:image/jpg;base64,/9j/4AAQSkZJRgABAQAAAQABAAD/2wCEAAkGBhQSEBIUERQTFBQVFRgaFhMYGBsYGBoWGB4VHR4WFhoYHCYgFxkjHxYUHy8gJCcpLCwsGh4xNTAqNyYtLCkBCQoKDgwOGg8PGjAkHiUzNSktKy01Lyo1LiksKjY1MC8vLSk1LDQ0Ly4tLC4yKTQpNC8sLTQvLCw2LCksLCosKf/AABEIAGQAeAMBIgACEQEDEQH/xAAcAAABBAMBAAAAAAAAAAAAAAAABAUGBwIDCAH/xAA+EAACAQIDBgQDBwEFCQAAAAABAgMAEQQhMQUGEkFRYQcTInEyQoEUI2KRobHRUnKCwcPxFRYkM0NjkqKy/8QAGgEAAgMBAQAAAAAAAAAAAAAAAAQCAwUBBv/EADARAAIBAwIDBgMJAAAAAAAAAAABAgMEESFBEhMxBVFhccHwkbHhFCIjJTIzNIHR/9oADAMBAAIRAxEAPwC8aKKKAPDXPG++ILbRxZucpOHX+lVFuwroc1RPiXsJ4cY8xH3U5DK/IPYAoehyuOtZ14/vRXn6G12LKKrtPdYXnk0+Hm1IsPjDLiJfLRYXGdzxMxXKwvfIE1O9oeLOCjHoMsx/CvCPze1U7Vi+HOyGELScNmlb0kjVEyBz5Elj3sKSVBVZamr2hbUU3XqZ2WFp6Mb9seLGJlygVMOvX43P94jhH0FRjE7w4mS/mYmdr8vMYD8lIFTnfDZWEiWXhjiSVYWZmsAhAI9JvkHbPMWNQWZpPlVQDfIcAJjNvhNs+WdN07PuYmr+1oJKNL5fU0ptKUG6yzA9RK4P/wBVJt3/ABLxWHIEzHERcw5+8A/C/M9mvSzd/dVZ408zhS6FlFlaRlY2DXOi5G3SmPezdg4SS4N4nZuAH4lGZCtfWw+YVXVoYXehujXtrv8ADnDDfvRouvYm2osVCs0LXRuuRBGqsORFOmG51VHg3iW8zFR39PDG9vxXZSfqLf8AjVr4XnSdtDguYr30MC8o8mpKmthRRRRXoxAKKKKACiiigDw02YiBHQrIFZCPUGAK273ypBvNvlHhQVW0kv8AQDYL3c8vbWoBh9+pvNDTnzIifVHYDhHVbakdDe9Z93bOtKLTxgnCWCSy7o4BmuuFjsPmzAPsoOf1ypJvLv3Bg/QLNIQPQCBYaAE8vanjDv8AaH4Ub7sWLOOhzCqepBv2FVpv3s1G2uyjhCokYCrnbK/q6Mb6e3WuUlFS5cdlkclVemXnzPYy+Ljd3j42kJYpY2XKwW5GoFve9Nf+7DKPTDLIgyzNiPwcjllVibMdFKxC6kj0goyg5cmK8J/OnPGyqicTsEAsCzGwue9NKo+iQOjF6tlaYbbLYeWBRZWVuEx2HF5YFuEG97aFRew6VYuJgg2lhzG/ErWBFxZ0bk4B1H75ioH4gbJSSLjitxa8S/KRb1DpSDwtwm0cRKzRyXiiuC0pvZ+EkIATxBW9IOoF72qElnUOZymlnVapln7hbqjBJMGdXkdx6gCPu1HpFj7sT71McNzqOQ4vJvNtG0fx3Pw2z4gea20POm/ZfiVEZeB1KxnITE2v0Zlt6QetJwtmq6qxen0K7ibm3KTy2TuitcUoYBlIKkXBBuCDzB51srWFAooooA8JqG78b3+T9xA1pD8bDVAeQ6Mf0H0rbvvvd9nHkRXEzrfjtkiEkcQ6sbEActaq6SXmTcm5JOZJOpJ5muNgezzE3JN7nnzJ/etGCwUmImSKEcTufoqjV2/Cup5nQa0nxWJVQWcgKNSelWf4d7teRB58n/OnVTbK0ceqotuuTE9SOlK3FZUYcW+x2KyxBvDtb/Z2HgwOFcmcrnKQLqmZL2FgHY3trYD2qt9i4pp8RxLcosw8yRyC7O/HZjztdTn7VM/EHCtBj2xLoXhmiCBx/wBNwAMzyOVx1uarU7SGFxEfD6owFRuQK3B4x1INzVNmk6bkur6jtWKgqb2x18c+mnz3LRwuwGWVpTNKQb8I4iRbllottLDKnLFYYzqFDMp4bkobG+Y4hbpyptOMYBYvvHMhYIkdg7WzJBJAVVFrk9a2YhpsMFkn+1KqqFDuIuBLnWQoxY52HFparMjSiu8attbMmiwpRpWne44C2bWJACnmwvf2BqPbsbdkwEzTRKStzHiICcm4CRkeTob2PMG1Pu+23jBHG5BLO1k7NwmzHsuv0qKFSMLhje6yGVix+JpA3CzN9f8AGpSeKbbWUV06Cr140s47/IsXfHeHDYyAfZZ0Ml/UjFo2eLMlAHADENwm3Y21qFYeTn+lMtOEWNX0Z2YixvoSLZjpcH871TaTUVyy/tHszkR5kHldHnYkuzNuywkNC5Qj5dUPZl0I9rVbO7G3lxeHWQCzfC6/0uNR7aEdjVIRSVI90N5PscxZrmKQASAai2jgcyMx7HtTyMQuOisIZQyhlIKkAgjQg8xRUwK38aNnSCKDFR5iFmWUdEk4bOewZQD/AGqrSLaYIJPLUcxXSOKwyyIyOoZXUqynMFTkQe2dc77+7kybMxCmMloJCfJc56ZmCT8QFyDzA6g1FgJJ5lNyDEFtlI5BzPJU7dTUt3O8UJIYnjxd5lQDy3QKHsMuF9AVtaza8jVaviEZTZVVmyLEZjrbvW/Zsv33CNCtvzH81TUpxqLE1lHU8F0YXxRw0l1mjkRTlcgSKR+IDMfkaY/EHd7Z2Kgb7NNhIJks5ZfmSzekBMixJBFhe4qB7Kl4kF+p/S4/wrJxYZmwGV+h5X7GqY2kIS4oNr34neN4wPew95Y5zFHLI8GIjBUMGChxl8Ja4DdVNSTbOMiEX3+LbgA9YaQWPZlXNieg1qq8dscMc876Hr/NJI9hcPqax6C16vcEMxupJYaHPfLe1MTPFwKRBGrBOLJmJAHGRyGQAHvT/ujvDDHgvKOEWf4WV5wpVJCAJAo1KEqGGmbMDpcx3D4AZcQDMx55+9ulshTysfCtuldcU48LWgvzJcXFnU8xZjdyxUJxNmsS8KjL5EzA5E3b96SttJYklj8sSqzIxlNwycHGDwqL3uHsbn9qT4rFWuR0b/1sP3JP0pPhsVwkX+E8PF/Za9/eoqlCLykMzvq86bpSllPyH7DMLXQ8S31Bvbt29qVrPlnUfl2hCqqzDikC24lJBNrjMg56c6U7vbOxO0p/IgAX5nkPwxoTbibr2UZk/Ui0SLk8J9pGXDTLqkctlPLNQxUdgTf+9RUj3Z3diwOGSCG/CurH4mY6u3cmipnR1po3r3bjx2Fkw8uQbNXGqOPhde4PLmLjnTvQaAOTNsbJlwuIkhnXhkQ2Ycj0dTzVhmD9NRWGAf70Ht+1dF7/AG4MW0obG0c6A+VOBmp/pb+qM8x9RnXO+0NlzYOd4sQhR1BJGoIsbOh+ZTb+bVB6PADlsZrxhjzLfkCQKUuPUb6MP2y/itGzU4YowdeAX9zmf1NbZj8J6ftpXDh5HHwmx+E8uQP8V4xjU5hRWEwdslIUcza5PtWpsCoGd2Pc8zQAqhQXLXvyBGlug7Ctsh9JrVGoUBRootWZbKgBk2obO4HIOfzINIHm/YUv2xYOSfmiy972/inXc/w4xe0SGRfKgvnPIDYj/trrIe+Q70AMexdjS4qdIcOheVjkvIAau5+VRzP+ldLbjbmx7OwwjU8cjHimltYu/boo0A5DuTWW5+4+H2dEUgW7tbzJmsZHPc8lGdlGQqQWqaR09oooroBRRRQBrm0Psa5d2nipMQA8ztIwtm7FsuYF9NdK6ilFwbdKo3bXhycJgXnxEylwY1WNBlxM6gAs2Z10AHvSdxLFSC3NSynRjRrKrutPg/XBGgbfTKvWINxWoNWEj2zHKmDKNkLZWOoyNDvn2UXt+wrWzeoMNDr9Kxc6DmxufYZ/xQAoTID9fes+KtQegtlQAp2dNHHiIpp4FxEcd7oSAOJrFTY5NbhY2OWlX/u9tSLEQLLAQY2AsNLW+UjkRpaudJNOWo/W9WZ4IMf+NFzYeQbcrnzrn3Nh+QpOS4riPh/hsfZIOw56/VnX44LVooorQMgKKKKACiiigDw1WvjET9igW+TYqK/ewkI/UA/Siis+4/kUv7JLoyrvIGWtYSQDvRRTpA0xpYW1BrKOEFrm/wAOX50UUAKFgHej7OO9FFACrBYUGPEC5sIg3LVXW3Luanvgotmxvth/8+iiln++vexuUX+W1PP1iWpRRRThiBRRRQB//9k="/>
          <p:cNvSpPr>
            <a:spLocks noChangeAspect="1" noChangeArrowheads="1"/>
          </p:cNvSpPr>
          <p:nvPr/>
        </p:nvSpPr>
        <p:spPr bwMode="auto">
          <a:xfrm>
            <a:off x="76200" y="-469900"/>
            <a:ext cx="1143000" cy="952500"/>
          </a:xfrm>
          <a:prstGeom prst="rect">
            <a:avLst/>
          </a:prstGeom>
          <a:noFill/>
          <a:ln w="9525">
            <a:noFill/>
            <a:miter lim="800000"/>
            <a:headEnd/>
            <a:tailEnd/>
          </a:ln>
        </p:spPr>
        <p:txBody>
          <a:bodyPr/>
          <a:lstStyle/>
          <a:p>
            <a:endParaRPr lang="en-US"/>
          </a:p>
        </p:txBody>
      </p:sp>
      <p:sp>
        <p:nvSpPr>
          <p:cNvPr id="2057" name="AutoShape 14" descr="data:image/jpg;base64,/9j/4AAQSkZJRgABAQAAAQABAAD/2wCEAAkGBhQSEBIUERQTFBQVFRgaFhMYGBsYGBoWGB4VHR4WFhoYHCYgFxkjHxYUHy8gJCcpLCwsGh4xNTAqNyYtLCkBCQoKDgwOGg8PGjAkHiUzNSktKy01Lyo1LiksKjY1MC8vLSk1LDQ0Ly4tLC4yKTQpNC8sLTQvLCw2LCksLCosKf/AABEIAGQAeAMBIgACEQEDEQH/xAAcAAABBAMBAAAAAAAAAAAAAAAABAUGBwIDCAH/xAA+EAACAQIDBgQDBwEFCQAAAAABAgMAEQQhMQUGEkFRYQcTInEyQoEUI2KRobHRUnKCwcPxFRYkM0NjkqKy/8QAGgEAAgMBAQAAAAAAAAAAAAAAAAQCAwUBBv/EADARAAIBAwIDBgMJAAAAAAAAAAABAgMEESFBEhMxBVFhccHwkbHhFCIjJTIzNIHR/9oADAMBAAIRAxEAPwC8aKKKAPDXPG++ILbRxZucpOHX+lVFuwroc1RPiXsJ4cY8xH3U5DK/IPYAoehyuOtZ14/vRXn6G12LKKrtPdYXnk0+Hm1IsPjDLiJfLRYXGdzxMxXKwvfIE1O9oeLOCjHoMsx/CvCPze1U7Vi+HOyGELScNmlb0kjVEyBz5Elj3sKSVBVZamr2hbUU3XqZ2WFp6Mb9seLGJlygVMOvX43P94jhH0FRjE7w4mS/mYmdr8vMYD8lIFTnfDZWEiWXhjiSVYWZmsAhAI9JvkHbPMWNQWZpPlVQDfIcAJjNvhNs+WdN07PuYmr+1oJKNL5fU0ptKUG6yzA9RK4P/wBVJt3/ABLxWHIEzHERcw5+8A/C/M9mvSzd/dVZ408zhS6FlFlaRlY2DXOi5G3SmPezdg4SS4N4nZuAH4lGZCtfWw+YVXVoYXehujXtrv8ADnDDfvRouvYm2osVCs0LXRuuRBGqsORFOmG51VHg3iW8zFR39PDG9vxXZSfqLf8AjVr4XnSdtDguYr30MC8o8mpKmthRRRRXoxAKKKKACiiigDw02YiBHQrIFZCPUGAK273ypBvNvlHhQVW0kv8AQDYL3c8vbWoBh9+pvNDTnzIifVHYDhHVbakdDe9Z93bOtKLTxgnCWCSy7o4BmuuFjsPmzAPsoOf1ypJvLv3Bg/QLNIQPQCBYaAE8vanjDv8AaH4Ub7sWLOOhzCqepBv2FVpv3s1G2uyjhCokYCrnbK/q6Mb6e3WuUlFS5cdlkclVemXnzPYy+Ljd3j42kJYpY2XKwW5GoFve9Nf+7DKPTDLIgyzNiPwcjllVibMdFKxC6kj0goyg5cmK8J/OnPGyqicTsEAsCzGwue9NKo+iQOjF6tlaYbbLYeWBRZWVuEx2HF5YFuEG97aFRew6VYuJgg2lhzG/ErWBFxZ0bk4B1H75ioH4gbJSSLjitxa8S/KRb1DpSDwtwm0cRKzRyXiiuC0pvZ+EkIATxBW9IOoF72qElnUOZymlnVapln7hbqjBJMGdXkdx6gCPu1HpFj7sT71McNzqOQ4vJvNtG0fx3Pw2z4gea20POm/ZfiVEZeB1KxnITE2v0Zlt6QetJwtmq6qxen0K7ibm3KTy2TuitcUoYBlIKkXBBuCDzB51srWFAooooA8JqG78b3+T9xA1pD8bDVAeQ6Mf0H0rbvvvd9nHkRXEzrfjtkiEkcQ6sbEActaq6SXmTcm5JOZJOpJ5muNgezzE3JN7nnzJ/etGCwUmImSKEcTufoqjV2/Cup5nQa0nxWJVQWcgKNSelWf4d7teRB58n/OnVTbK0ceqotuuTE9SOlK3FZUYcW+x2KyxBvDtb/Z2HgwOFcmcrnKQLqmZL2FgHY3trYD2qt9i4pp8RxLcosw8yRyC7O/HZjztdTn7VM/EHCtBj2xLoXhmiCBx/wBNwAMzyOVx1uarU7SGFxEfD6owFRuQK3B4x1INzVNmk6bkur6jtWKgqb2x18c+mnz3LRwuwGWVpTNKQb8I4iRbllottLDKnLFYYzqFDMp4bkobG+Y4hbpyptOMYBYvvHMhYIkdg7WzJBJAVVFrk9a2YhpsMFkn+1KqqFDuIuBLnWQoxY52HFparMjSiu8attbMmiwpRpWne44C2bWJACnmwvf2BqPbsbdkwEzTRKStzHiICcm4CRkeTob2PMG1Pu+23jBHG5BLO1k7NwmzHsuv0qKFSMLhje6yGVix+JpA3CzN9f8AGpSeKbbWUV06Cr140s47/IsXfHeHDYyAfZZ0Ml/UjFo2eLMlAHADENwm3Y21qFYeTn+lMtOEWNX0Z2YixvoSLZjpcH871TaTUVyy/tHszkR5kHldHnYkuzNuywkNC5Qj5dUPZl0I9rVbO7G3lxeHWQCzfC6/0uNR7aEdjVIRSVI90N5PscxZrmKQASAai2jgcyMx7HtTyMQuOisIZQyhlIKkAgjQg8xRUwK38aNnSCKDFR5iFmWUdEk4bOewZQD/AGqrSLaYIJPLUcxXSOKwyyIyOoZXUqynMFTkQe2dc77+7kybMxCmMloJCfJc56ZmCT8QFyDzA6g1FgJJ5lNyDEFtlI5BzPJU7dTUt3O8UJIYnjxd5lQDy3QKHsMuF9AVtaza8jVaviEZTZVVmyLEZjrbvW/Zsv33CNCtvzH81TUpxqLE1lHU8F0YXxRw0l1mjkRTlcgSKR+IDMfkaY/EHd7Z2Kgb7NNhIJks5ZfmSzekBMixJBFhe4qB7Kl4kF+p/S4/wrJxYZmwGV+h5X7GqY2kIS4oNr34neN4wPew95Y5zFHLI8GIjBUMGChxl8Ja4DdVNSTbOMiEX3+LbgA9YaQWPZlXNieg1qq8dscMc876Hr/NJI9hcPqax6C16vcEMxupJYaHPfLe1MTPFwKRBGrBOLJmJAHGRyGQAHvT/ujvDDHgvKOEWf4WV5wpVJCAJAo1KEqGGmbMDpcx3D4AZcQDMx55+9ulshTysfCtuldcU48LWgvzJcXFnU8xZjdyxUJxNmsS8KjL5EzA5E3b96SttJYklj8sSqzIxlNwycHGDwqL3uHsbn9qT4rFWuR0b/1sP3JP0pPhsVwkX+E8PF/Za9/eoqlCLykMzvq86bpSllPyH7DMLXQ8S31Bvbt29qVrPlnUfl2hCqqzDikC24lJBNrjMg56c6U7vbOxO0p/IgAX5nkPwxoTbibr2UZk/Ui0SLk8J9pGXDTLqkctlPLNQxUdgTf+9RUj3Z3diwOGSCG/CurH4mY6u3cmipnR1po3r3bjx2Fkw8uQbNXGqOPhde4PLmLjnTvQaAOTNsbJlwuIkhnXhkQ2Ycj0dTzVhmD9NRWGAf70Ht+1dF7/AG4MW0obG0c6A+VOBmp/pb+qM8x9RnXO+0NlzYOd4sQhR1BJGoIsbOh+ZTb+bVB6PADlsZrxhjzLfkCQKUuPUb6MP2y/itGzU4YowdeAX9zmf1NbZj8J6ftpXDh5HHwmx+E8uQP8V4xjU5hRWEwdslIUcza5PtWpsCoGd2Pc8zQAqhQXLXvyBGlug7Ctsh9JrVGoUBRootWZbKgBk2obO4HIOfzINIHm/YUv2xYOSfmiy972/inXc/w4xe0SGRfKgvnPIDYj/trrIe+Q70AMexdjS4qdIcOheVjkvIAau5+VRzP+ldLbjbmx7OwwjU8cjHimltYu/boo0A5DuTWW5+4+H2dEUgW7tbzJmsZHPc8lGdlGQqQWqaR09oooroBRRRQBrm0Psa5d2nipMQA8ztIwtm7FsuYF9NdK6ilFwbdKo3bXhycJgXnxEylwY1WNBlxM6gAs2Z10AHvSdxLFSC3NSynRjRrKrutPg/XBGgbfTKvWINxWoNWEj2zHKmDKNkLZWOoyNDvn2UXt+wrWzeoMNDr9Kxc6DmxufYZ/xQAoTID9fes+KtQegtlQAp2dNHHiIpp4FxEcd7oSAOJrFTY5NbhY2OWlX/u9tSLEQLLAQY2AsNLW+UjkRpaudJNOWo/W9WZ4IMf+NFzYeQbcrnzrn3Nh+QpOS4riPh/hsfZIOw56/VnX44LVooorQMgKKKKACiiigDw1WvjET9igW+TYqK/ewkI/UA/Siis+4/kUv7JLoyrvIGWtYSQDvRRTpA0xpYW1BrKOEFrm/wAOX50UUAKFgHej7OO9FFACrBYUGPEC5sIg3LVXW3Luanvgotmxvth/8+iiln++vexuUX+W1PP1iWpRRRThiBRRRQB//9k="/>
          <p:cNvSpPr>
            <a:spLocks noChangeAspect="1" noChangeArrowheads="1"/>
          </p:cNvSpPr>
          <p:nvPr/>
        </p:nvSpPr>
        <p:spPr bwMode="auto">
          <a:xfrm>
            <a:off x="76200" y="-469900"/>
            <a:ext cx="1143000" cy="952500"/>
          </a:xfrm>
          <a:prstGeom prst="rect">
            <a:avLst/>
          </a:prstGeom>
          <a:noFill/>
          <a:ln w="9525">
            <a:noFill/>
            <a:miter lim="800000"/>
            <a:headEnd/>
            <a:tailEnd/>
          </a:ln>
        </p:spPr>
        <p:txBody>
          <a:bodyPr/>
          <a:lstStyle/>
          <a:p>
            <a:endParaRPr lang="en-US"/>
          </a:p>
        </p:txBody>
      </p:sp>
      <p:pic>
        <p:nvPicPr>
          <p:cNvPr id="2058" name="Picture 9" descr="madparent.bmp"/>
          <p:cNvPicPr>
            <a:picLocks noChangeAspect="1"/>
          </p:cNvPicPr>
          <p:nvPr/>
        </p:nvPicPr>
        <p:blipFill>
          <a:blip r:embed="rId4" cstate="print"/>
          <a:srcRect/>
          <a:stretch>
            <a:fillRect/>
          </a:stretch>
        </p:blipFill>
        <p:spPr bwMode="auto">
          <a:xfrm>
            <a:off x="5105400" y="1435100"/>
            <a:ext cx="3352800" cy="2794000"/>
          </a:xfrm>
          <a:prstGeom prst="rect">
            <a:avLst/>
          </a:prstGeom>
          <a:noFill/>
          <a:ln w="9525">
            <a:noFill/>
            <a:miter lim="800000"/>
            <a:headEnd/>
            <a:tailEnd/>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n-US" smtClean="0"/>
              <a:t>If the child is also upset, once you are calm you need to:</a:t>
            </a:r>
          </a:p>
        </p:txBody>
      </p:sp>
      <p:sp>
        <p:nvSpPr>
          <p:cNvPr id="11267" name="Rectangle 3"/>
          <p:cNvSpPr>
            <a:spLocks noGrp="1" noChangeArrowheads="1"/>
          </p:cNvSpPr>
          <p:nvPr>
            <p:ph idx="1"/>
          </p:nvPr>
        </p:nvSpPr>
        <p:spPr/>
        <p:txBody>
          <a:bodyPr/>
          <a:lstStyle/>
          <a:p>
            <a:pPr eaLnBrk="1" hangingPunct="1">
              <a:lnSpc>
                <a:spcPct val="90000"/>
              </a:lnSpc>
              <a:buFont typeface="Arial" charset="0"/>
              <a:buNone/>
            </a:pPr>
            <a:r>
              <a:rPr lang="en-US" smtClean="0"/>
              <a:t> LISTEN to them, be open to their perspective, wonder what is affecting them. </a:t>
            </a:r>
          </a:p>
          <a:p>
            <a:pPr eaLnBrk="1" hangingPunct="1">
              <a:lnSpc>
                <a:spcPct val="90000"/>
              </a:lnSpc>
              <a:buFont typeface="Arial" charset="0"/>
              <a:buNone/>
            </a:pPr>
            <a:r>
              <a:rPr lang="en-US" smtClean="0"/>
              <a:t>Listening effectively does not mean you agree.</a:t>
            </a:r>
          </a:p>
          <a:p>
            <a:pPr eaLnBrk="1" hangingPunct="1">
              <a:lnSpc>
                <a:spcPct val="90000"/>
              </a:lnSpc>
              <a:buFont typeface="Arial" charset="0"/>
              <a:buNone/>
            </a:pPr>
            <a:r>
              <a:rPr lang="en-US" smtClean="0"/>
              <a:t>But in order to communicate with your teen you first need to really understand their feelings and situation. </a:t>
            </a:r>
          </a:p>
        </p:txBody>
      </p:sp>
      <p:pic>
        <p:nvPicPr>
          <p:cNvPr id="11268" name="Picture 3" descr="blkparentlisten.jpg"/>
          <p:cNvPicPr>
            <a:picLocks noChangeAspect="1"/>
          </p:cNvPicPr>
          <p:nvPr/>
        </p:nvPicPr>
        <p:blipFill>
          <a:blip r:embed="rId3" cstate="print"/>
          <a:srcRect/>
          <a:stretch>
            <a:fillRect/>
          </a:stretch>
        </p:blipFill>
        <p:spPr bwMode="auto">
          <a:xfrm>
            <a:off x="3330575" y="4191000"/>
            <a:ext cx="3984625" cy="2636838"/>
          </a:xfrm>
          <a:prstGeom prst="rect">
            <a:avLst/>
          </a:prstGeom>
          <a:noFill/>
          <a:ln w="9525">
            <a:noFill/>
            <a:miter lim="800000"/>
            <a:headEnd/>
            <a:tailEnd/>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n-US" smtClean="0"/>
              <a:t>Listening is not</a:t>
            </a:r>
          </a:p>
        </p:txBody>
      </p:sp>
      <p:sp>
        <p:nvSpPr>
          <p:cNvPr id="12291" name="Rectangle 3"/>
          <p:cNvSpPr>
            <a:spLocks noGrp="1" noChangeArrowheads="1"/>
          </p:cNvSpPr>
          <p:nvPr>
            <p:ph idx="1"/>
          </p:nvPr>
        </p:nvSpPr>
        <p:spPr>
          <a:xfrm>
            <a:off x="457200" y="1600200"/>
            <a:ext cx="8458200" cy="4525963"/>
          </a:xfrm>
        </p:spPr>
        <p:txBody>
          <a:bodyPr/>
          <a:lstStyle/>
          <a:p>
            <a:pPr eaLnBrk="1" hangingPunct="1"/>
            <a:r>
              <a:rPr lang="en-US" smtClean="0"/>
              <a:t>Fixing the problem “I will call him for you...”</a:t>
            </a:r>
          </a:p>
          <a:p>
            <a:pPr eaLnBrk="1" hangingPunct="1"/>
            <a:r>
              <a:rPr lang="en-US" smtClean="0"/>
              <a:t>Denying the feeling “You shouldn’t be afraid...”</a:t>
            </a:r>
          </a:p>
          <a:p>
            <a:pPr eaLnBrk="1" hangingPunct="1"/>
            <a:r>
              <a:rPr lang="en-US" smtClean="0"/>
              <a:t>Making them feel better “But you will be great.”</a:t>
            </a:r>
          </a:p>
          <a:p>
            <a:pPr eaLnBrk="1" hangingPunct="1"/>
            <a:r>
              <a:rPr lang="en-US" smtClean="0"/>
              <a:t>Giving advise “You need to...”</a:t>
            </a:r>
          </a:p>
          <a:p>
            <a:pPr eaLnBrk="1" hangingPunct="1"/>
            <a:r>
              <a:rPr lang="en-US" smtClean="0"/>
              <a:t>Giving judgment “You did not think, did you?”</a:t>
            </a:r>
          </a:p>
          <a:p>
            <a:pPr eaLnBrk="1" hangingPunct="1"/>
            <a:r>
              <a:rPr lang="en-US" smtClean="0"/>
              <a:t>Telling them how you feel “You make me mad.”</a:t>
            </a:r>
          </a:p>
          <a:p>
            <a:pPr eaLnBrk="1" hangingPunct="1"/>
            <a:r>
              <a:rPr lang="en-US" smtClean="0"/>
              <a:t>Agreeing or disagreeing “You are wrong...”</a:t>
            </a:r>
          </a:p>
          <a:p>
            <a:pPr eaLnBrk="1" hangingPunct="1"/>
            <a:endParaRPr lang="en-US"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457200" y="0"/>
            <a:ext cx="8229600" cy="1417638"/>
          </a:xfrm>
        </p:spPr>
        <p:txBody>
          <a:bodyPr/>
          <a:lstStyle/>
          <a:p>
            <a:pPr eaLnBrk="1" hangingPunct="1"/>
            <a:r>
              <a:rPr lang="en-US" smtClean="0"/>
              <a:t>How to open the channels</a:t>
            </a:r>
          </a:p>
        </p:txBody>
      </p:sp>
      <p:sp>
        <p:nvSpPr>
          <p:cNvPr id="13315" name="Rectangle 3"/>
          <p:cNvSpPr>
            <a:spLocks noGrp="1" noChangeArrowheads="1"/>
          </p:cNvSpPr>
          <p:nvPr>
            <p:ph idx="1"/>
          </p:nvPr>
        </p:nvSpPr>
        <p:spPr>
          <a:xfrm>
            <a:off x="609600" y="1219200"/>
            <a:ext cx="8335963" cy="4876800"/>
          </a:xfrm>
        </p:spPr>
        <p:txBody>
          <a:bodyPr/>
          <a:lstStyle/>
          <a:p>
            <a:pPr eaLnBrk="1" hangingPunct="1"/>
            <a:r>
              <a:rPr lang="en-US" smtClean="0"/>
              <a:t>Decide to listen, Get out of your own brain!</a:t>
            </a:r>
          </a:p>
          <a:p>
            <a:pPr eaLnBrk="1" hangingPunct="1"/>
            <a:r>
              <a:rPr lang="en-US" smtClean="0"/>
              <a:t>No judgment, No advice, No making them feel better, No arguing,  No fixing the problem (</a:t>
            </a:r>
            <a:r>
              <a:rPr lang="en-US" b="1" smtClean="0"/>
              <a:t>yet</a:t>
            </a:r>
            <a:r>
              <a:rPr lang="en-US" smtClean="0"/>
              <a:t>)</a:t>
            </a:r>
          </a:p>
          <a:p>
            <a:pPr eaLnBrk="1" hangingPunct="1"/>
            <a:r>
              <a:rPr lang="en-US" smtClean="0"/>
              <a:t>Determine to just enter into their world and heart; empathize, seek to understand</a:t>
            </a:r>
          </a:p>
          <a:p>
            <a:pPr eaLnBrk="1" hangingPunct="1">
              <a:buFont typeface="Wingdings" pitchFamily="2" charset="2"/>
              <a:buNone/>
            </a:pPr>
            <a:endParaRPr lang="en-US" smtClean="0"/>
          </a:p>
          <a:p>
            <a:pPr eaLnBrk="1" hangingPunct="1">
              <a:buFont typeface="Arial" charset="0"/>
              <a:buNone/>
            </a:pPr>
            <a:endParaRPr lang="en-US" smtClean="0"/>
          </a:p>
        </p:txBody>
      </p:sp>
      <p:pic>
        <p:nvPicPr>
          <p:cNvPr id="13316" name="Picture 2" descr="http://t0.gstatic.com/images?q=tbn:ANd9GcTbVPdN2i1JKBhqiAWUirc0rcHF6y8YGdHR0TxdWYmOfOb2fPXxFg"/>
          <p:cNvPicPr>
            <a:picLocks noChangeAspect="1" noChangeArrowheads="1"/>
          </p:cNvPicPr>
          <p:nvPr/>
        </p:nvPicPr>
        <p:blipFill>
          <a:blip r:embed="rId3" cstate="print"/>
          <a:srcRect/>
          <a:stretch>
            <a:fillRect/>
          </a:stretch>
        </p:blipFill>
        <p:spPr bwMode="auto">
          <a:xfrm>
            <a:off x="2559050" y="4191000"/>
            <a:ext cx="3992563" cy="2667000"/>
          </a:xfrm>
          <a:prstGeom prst="rect">
            <a:avLst/>
          </a:prstGeom>
          <a:noFill/>
          <a:ln w="9525">
            <a:noFill/>
            <a:miter lim="800000"/>
            <a:headEnd/>
            <a:tailEnd/>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457200" y="228600"/>
            <a:ext cx="8305800" cy="1371600"/>
          </a:xfrm>
        </p:spPr>
        <p:txBody>
          <a:bodyPr/>
          <a:lstStyle/>
          <a:p>
            <a:pPr eaLnBrk="1" hangingPunct="1"/>
            <a:r>
              <a:rPr lang="en-US" smtClean="0"/>
              <a:t>Essential Reflective Listening Skills </a:t>
            </a:r>
          </a:p>
        </p:txBody>
      </p:sp>
      <p:sp>
        <p:nvSpPr>
          <p:cNvPr id="14339" name="Rectangle 3"/>
          <p:cNvSpPr>
            <a:spLocks noGrp="1" noChangeArrowheads="1"/>
          </p:cNvSpPr>
          <p:nvPr>
            <p:ph idx="1"/>
          </p:nvPr>
        </p:nvSpPr>
        <p:spPr>
          <a:xfrm>
            <a:off x="457200" y="1752600"/>
            <a:ext cx="8229600" cy="4114800"/>
          </a:xfrm>
          <a:solidFill>
            <a:schemeClr val="bg1"/>
          </a:solidFill>
        </p:spPr>
        <p:txBody>
          <a:bodyPr/>
          <a:lstStyle/>
          <a:p>
            <a:pPr eaLnBrk="1" hangingPunct="1">
              <a:lnSpc>
                <a:spcPct val="90000"/>
              </a:lnSpc>
              <a:buFont typeface="Wingdings" pitchFamily="2" charset="2"/>
              <a:buNone/>
            </a:pPr>
            <a:r>
              <a:rPr lang="en-US" smtClean="0"/>
              <a:t>Use the verbal and nonverbal cues.</a:t>
            </a:r>
          </a:p>
          <a:p>
            <a:pPr eaLnBrk="1" hangingPunct="1">
              <a:lnSpc>
                <a:spcPct val="90000"/>
              </a:lnSpc>
              <a:buFont typeface="Wingdings" pitchFamily="2" charset="2"/>
              <a:buNone/>
            </a:pPr>
            <a:r>
              <a:rPr lang="en-US" smtClean="0"/>
              <a:t>Paraphrase, reflect back in your own words:</a:t>
            </a:r>
          </a:p>
          <a:p>
            <a:pPr eaLnBrk="1" hangingPunct="1">
              <a:lnSpc>
                <a:spcPct val="90000"/>
              </a:lnSpc>
              <a:buFont typeface="Wingdings" pitchFamily="2" charset="2"/>
              <a:buNone/>
            </a:pPr>
            <a:r>
              <a:rPr lang="en-US" smtClean="0"/>
              <a:t> 1) what you think they are feeling with a </a:t>
            </a:r>
            <a:r>
              <a:rPr lang="en-US" smtClean="0">
                <a:solidFill>
                  <a:srgbClr val="92D050"/>
                </a:solidFill>
              </a:rPr>
              <a:t>specific label on that feeling </a:t>
            </a:r>
            <a:r>
              <a:rPr lang="en-US" smtClean="0"/>
              <a:t>and</a:t>
            </a:r>
            <a:endParaRPr lang="en-US" smtClean="0">
              <a:solidFill>
                <a:schemeClr val="accent2"/>
              </a:solidFill>
            </a:endParaRPr>
          </a:p>
          <a:p>
            <a:pPr eaLnBrk="1" hangingPunct="1">
              <a:lnSpc>
                <a:spcPct val="90000"/>
              </a:lnSpc>
              <a:buFont typeface="Wingdings" pitchFamily="2" charset="2"/>
              <a:buNone/>
            </a:pPr>
            <a:r>
              <a:rPr lang="en-US" smtClean="0"/>
              <a:t> 2) what </a:t>
            </a:r>
            <a:r>
              <a:rPr lang="en-US" smtClean="0">
                <a:solidFill>
                  <a:srgbClr val="FF3399"/>
                </a:solidFill>
              </a:rPr>
              <a:t>situation or context</a:t>
            </a:r>
            <a:r>
              <a:rPr lang="en-US" smtClean="0"/>
              <a:t> they are describing.</a:t>
            </a:r>
          </a:p>
          <a:p>
            <a:pPr eaLnBrk="1" hangingPunct="1">
              <a:lnSpc>
                <a:spcPct val="90000"/>
              </a:lnSpc>
              <a:buFont typeface="Wingdings" pitchFamily="2" charset="2"/>
              <a:buNone/>
            </a:pPr>
            <a:endParaRPr lang="en-US" smtClean="0"/>
          </a:p>
          <a:p>
            <a:pPr eaLnBrk="1" hangingPunct="1">
              <a:lnSpc>
                <a:spcPct val="90000"/>
              </a:lnSpc>
              <a:buFont typeface="Wingdings" pitchFamily="2" charset="2"/>
              <a:buNone/>
            </a:pPr>
            <a:r>
              <a:rPr lang="en-US" smtClean="0"/>
              <a:t>“It seems you’re </a:t>
            </a:r>
            <a:r>
              <a:rPr lang="en-US" smtClean="0">
                <a:solidFill>
                  <a:srgbClr val="92D050"/>
                </a:solidFill>
              </a:rPr>
              <a:t>sad</a:t>
            </a:r>
            <a:r>
              <a:rPr lang="en-US" smtClean="0"/>
              <a:t> </a:t>
            </a:r>
            <a:r>
              <a:rPr lang="en-US" smtClean="0">
                <a:solidFill>
                  <a:srgbClr val="FF3399"/>
                </a:solidFill>
              </a:rPr>
              <a:t>Amy ignored you”</a:t>
            </a:r>
          </a:p>
          <a:p>
            <a:pPr eaLnBrk="1" hangingPunct="1">
              <a:lnSpc>
                <a:spcPct val="90000"/>
              </a:lnSpc>
              <a:buFont typeface="Wingdings" pitchFamily="2" charset="2"/>
              <a:buNone/>
            </a:pPr>
            <a:endParaRPr lang="en-US" smtClean="0">
              <a:solidFill>
                <a:srgbClr val="FF3399"/>
              </a:solidFill>
            </a:endParaRPr>
          </a:p>
          <a:p>
            <a:pPr eaLnBrk="1" hangingPunct="1">
              <a:lnSpc>
                <a:spcPct val="90000"/>
              </a:lnSpc>
              <a:buFont typeface="Wingdings" pitchFamily="2" charset="2"/>
              <a:buNone/>
            </a:pPr>
            <a:endParaRPr lang="en-US" smtClean="0">
              <a:solidFill>
                <a:srgbClr val="FF3399"/>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en-US" smtClean="0"/>
              <a:t>Reflective Listening</a:t>
            </a:r>
          </a:p>
        </p:txBody>
      </p:sp>
      <p:sp>
        <p:nvSpPr>
          <p:cNvPr id="15363" name="Rectangle 3"/>
          <p:cNvSpPr>
            <a:spLocks noGrp="1" noChangeArrowheads="1"/>
          </p:cNvSpPr>
          <p:nvPr>
            <p:ph idx="1"/>
          </p:nvPr>
        </p:nvSpPr>
        <p:spPr>
          <a:xfrm>
            <a:off x="457200" y="1371600"/>
            <a:ext cx="8229600" cy="4754563"/>
          </a:xfrm>
        </p:spPr>
        <p:txBody>
          <a:bodyPr/>
          <a:lstStyle/>
          <a:p>
            <a:pPr eaLnBrk="1" hangingPunct="1"/>
            <a:r>
              <a:rPr lang="en-US" smtClean="0"/>
              <a:t>Listen with full attention</a:t>
            </a:r>
          </a:p>
          <a:p>
            <a:pPr eaLnBrk="1" hangingPunct="1"/>
            <a:r>
              <a:rPr lang="en-US" smtClean="0"/>
              <a:t>Reflect back the context  </a:t>
            </a:r>
          </a:p>
          <a:p>
            <a:pPr eaLnBrk="1" hangingPunct="1"/>
            <a:r>
              <a:rPr lang="en-US" smtClean="0"/>
              <a:t>Reflect back the feeling as best you can by labeling that emotion</a:t>
            </a:r>
          </a:p>
          <a:p>
            <a:pPr eaLnBrk="1" hangingPunct="1"/>
            <a:r>
              <a:rPr lang="en-US" smtClean="0"/>
              <a:t>Check if you were on target and try again if not quite yet.</a:t>
            </a:r>
          </a:p>
          <a:p>
            <a:pPr eaLnBrk="1" hangingPunct="1"/>
            <a:r>
              <a:rPr lang="en-US" smtClean="0"/>
              <a:t>“John went and told the coach that I was worried. I can’t believe he would go against me like that!”</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en-US" smtClean="0"/>
              <a:t>Class Practice: Only Reflect</a:t>
            </a:r>
          </a:p>
        </p:txBody>
      </p:sp>
      <p:sp>
        <p:nvSpPr>
          <p:cNvPr id="16387" name="Rectangle 3"/>
          <p:cNvSpPr>
            <a:spLocks noGrp="1" noChangeArrowheads="1"/>
          </p:cNvSpPr>
          <p:nvPr>
            <p:ph idx="1"/>
          </p:nvPr>
        </p:nvSpPr>
        <p:spPr/>
        <p:txBody>
          <a:bodyPr/>
          <a:lstStyle/>
          <a:p>
            <a:pPr eaLnBrk="1" hangingPunct="1"/>
            <a:r>
              <a:rPr lang="en-US" smtClean="0"/>
              <a:t>“My only friend Matt is moving away, I can’t believe it.”</a:t>
            </a:r>
          </a:p>
          <a:p>
            <a:pPr eaLnBrk="1" hangingPunct="1"/>
            <a:r>
              <a:rPr lang="en-US" smtClean="0"/>
              <a:t>“Everybody was treating me weird today.”</a:t>
            </a:r>
          </a:p>
          <a:p>
            <a:pPr eaLnBrk="1" hangingPunct="1"/>
            <a:r>
              <a:rPr lang="en-US" smtClean="0"/>
              <a:t>“Dad, told me I couldn’t go out tonight. How could he!”</a:t>
            </a:r>
          </a:p>
          <a:p>
            <a:pPr eaLnBrk="1" hangingPunct="1"/>
            <a:r>
              <a:rPr lang="en-US" smtClean="0"/>
              <a:t>“I don’t  want to talk to you.”</a:t>
            </a:r>
          </a:p>
          <a:p>
            <a:pPr eaLnBrk="1" hangingPunct="1"/>
            <a:r>
              <a:rPr lang="en-US" smtClean="0"/>
              <a:t>“I don’t know why I did it. I felt, uh,?”</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US" smtClean="0"/>
              <a:t>Group Practice: Reflective Listening</a:t>
            </a:r>
          </a:p>
        </p:txBody>
      </p:sp>
      <p:sp>
        <p:nvSpPr>
          <p:cNvPr id="17411" name="Content Placeholder 4"/>
          <p:cNvSpPr>
            <a:spLocks noGrp="1"/>
          </p:cNvSpPr>
          <p:nvPr>
            <p:ph idx="1"/>
          </p:nvPr>
        </p:nvSpPr>
        <p:spPr>
          <a:xfrm>
            <a:off x="609600" y="1600200"/>
            <a:ext cx="8077200" cy="4525963"/>
          </a:xfrm>
        </p:spPr>
        <p:txBody>
          <a:bodyPr/>
          <a:lstStyle/>
          <a:p>
            <a:pPr>
              <a:buFont typeface="Arial" charset="0"/>
              <a:buNone/>
            </a:pPr>
            <a:endParaRPr lang="en-US" smtClean="0"/>
          </a:p>
        </p:txBody>
      </p:sp>
      <p:pic>
        <p:nvPicPr>
          <p:cNvPr id="17412" name="Picture 3" descr="parentteen.jpg"/>
          <p:cNvPicPr>
            <a:picLocks noChangeAspect="1"/>
          </p:cNvPicPr>
          <p:nvPr/>
        </p:nvPicPr>
        <p:blipFill>
          <a:blip r:embed="rId3" cstate="print"/>
          <a:srcRect/>
          <a:stretch>
            <a:fillRect/>
          </a:stretch>
        </p:blipFill>
        <p:spPr bwMode="auto">
          <a:xfrm>
            <a:off x="838200" y="1447800"/>
            <a:ext cx="7529513" cy="5091113"/>
          </a:xfrm>
          <a:prstGeom prst="rect">
            <a:avLst/>
          </a:prstGeom>
          <a:noFill/>
          <a:ln w="9525">
            <a:noFill/>
            <a:miter lim="800000"/>
            <a:headEnd/>
            <a:tailEnd/>
          </a:ln>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smtClean="0"/>
              <a:t>Group Reflective Listening Practice</a:t>
            </a:r>
          </a:p>
        </p:txBody>
      </p:sp>
      <p:sp>
        <p:nvSpPr>
          <p:cNvPr id="18435" name="Content Placeholder 2"/>
          <p:cNvSpPr>
            <a:spLocks noGrp="1"/>
          </p:cNvSpPr>
          <p:nvPr>
            <p:ph idx="1"/>
          </p:nvPr>
        </p:nvSpPr>
        <p:spPr>
          <a:xfrm>
            <a:off x="457200" y="1295400"/>
            <a:ext cx="8305800" cy="4953000"/>
          </a:xfrm>
        </p:spPr>
        <p:txBody>
          <a:bodyPr/>
          <a:lstStyle/>
          <a:p>
            <a:pPr>
              <a:buFont typeface="Arial" charset="0"/>
              <a:buNone/>
            </a:pPr>
            <a:r>
              <a:rPr lang="en-US" smtClean="0"/>
              <a:t>I don’t have any friends.</a:t>
            </a:r>
          </a:p>
          <a:p>
            <a:pPr>
              <a:buFont typeface="Arial" charset="0"/>
              <a:buNone/>
            </a:pPr>
            <a:r>
              <a:rPr lang="en-US" smtClean="0"/>
              <a:t> I can’t stand math. I am going to quit.</a:t>
            </a:r>
          </a:p>
          <a:p>
            <a:pPr>
              <a:buFont typeface="Arial" charset="0"/>
              <a:buNone/>
            </a:pPr>
            <a:r>
              <a:rPr lang="en-US" smtClean="0"/>
              <a:t>Why do I have to do all the work at home? John doesn’t  have half the chores that I do!</a:t>
            </a:r>
          </a:p>
          <a:p>
            <a:pPr>
              <a:buFont typeface="Arial" charset="0"/>
              <a:buNone/>
            </a:pPr>
            <a:r>
              <a:rPr lang="en-US" smtClean="0"/>
              <a:t>I wish we weren’t so poor. Everyone else has nice things to wear at school.</a:t>
            </a:r>
          </a:p>
          <a:p>
            <a:pPr>
              <a:buFont typeface="Arial" charset="0"/>
              <a:buNone/>
            </a:pPr>
            <a:r>
              <a:rPr lang="en-US" smtClean="0"/>
              <a:t>This textbook is boring. I can’t understand it.</a:t>
            </a:r>
          </a:p>
          <a:p>
            <a:pPr>
              <a:buFont typeface="Arial" charset="0"/>
              <a:buNone/>
            </a:pPr>
            <a:r>
              <a:rPr lang="en-US" smtClean="0"/>
              <a:t>This test is coming up and I know it will be incredibly hard, ughh.</a:t>
            </a:r>
          </a:p>
          <a:p>
            <a:pPr>
              <a:buFont typeface="Arial" charset="0"/>
              <a:buNone/>
            </a:pPr>
            <a:endParaRPr lang="en-US" smtClean="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381000" y="0"/>
            <a:ext cx="8534400" cy="1447800"/>
          </a:xfrm>
        </p:spPr>
        <p:txBody>
          <a:bodyPr/>
          <a:lstStyle/>
          <a:p>
            <a:pPr eaLnBrk="1" hangingPunct="1"/>
            <a:r>
              <a:rPr lang="en-US" smtClean="0"/>
              <a:t>Reflective Listening Builds Teen’s</a:t>
            </a:r>
          </a:p>
        </p:txBody>
      </p:sp>
      <p:sp>
        <p:nvSpPr>
          <p:cNvPr id="19459" name="Rectangle 3"/>
          <p:cNvSpPr>
            <a:spLocks noGrp="1" noChangeArrowheads="1"/>
          </p:cNvSpPr>
          <p:nvPr>
            <p:ph idx="1"/>
          </p:nvPr>
        </p:nvSpPr>
        <p:spPr>
          <a:xfrm>
            <a:off x="457200" y="1143000"/>
            <a:ext cx="7848600" cy="5257800"/>
          </a:xfrm>
        </p:spPr>
        <p:txBody>
          <a:bodyPr/>
          <a:lstStyle/>
          <a:p>
            <a:pPr eaLnBrk="1" hangingPunct="1">
              <a:lnSpc>
                <a:spcPct val="90000"/>
              </a:lnSpc>
            </a:pPr>
            <a:r>
              <a:rPr lang="en-US" b="1" smtClean="0"/>
              <a:t>Trust</a:t>
            </a:r>
            <a:endParaRPr lang="en-US" smtClean="0"/>
          </a:p>
          <a:p>
            <a:pPr eaLnBrk="1" hangingPunct="1">
              <a:lnSpc>
                <a:spcPct val="90000"/>
              </a:lnSpc>
            </a:pPr>
            <a:r>
              <a:rPr lang="en-US" b="1" smtClean="0"/>
              <a:t>Clearer perspective</a:t>
            </a:r>
            <a:endParaRPr lang="en-US" smtClean="0"/>
          </a:p>
          <a:p>
            <a:pPr eaLnBrk="1" hangingPunct="1">
              <a:lnSpc>
                <a:spcPct val="90000"/>
              </a:lnSpc>
            </a:pPr>
            <a:r>
              <a:rPr lang="en-US" b="1" smtClean="0"/>
              <a:t>Problem solving</a:t>
            </a:r>
            <a:endParaRPr lang="en-US" smtClean="0"/>
          </a:p>
          <a:p>
            <a:pPr eaLnBrk="1" hangingPunct="1">
              <a:lnSpc>
                <a:spcPct val="90000"/>
              </a:lnSpc>
            </a:pPr>
            <a:r>
              <a:rPr lang="en-US" b="1" smtClean="0"/>
              <a:t>Openness</a:t>
            </a:r>
            <a:endParaRPr lang="en-US" smtClean="0"/>
          </a:p>
          <a:p>
            <a:pPr eaLnBrk="1" hangingPunct="1">
              <a:lnSpc>
                <a:spcPct val="90000"/>
              </a:lnSpc>
              <a:buFont typeface="Arial" charset="0"/>
              <a:buNone/>
            </a:pPr>
            <a:endParaRPr lang="en-US" smtClean="0"/>
          </a:p>
        </p:txBody>
      </p:sp>
      <p:pic>
        <p:nvPicPr>
          <p:cNvPr id="19460" name="Picture 4" descr="muslimparent.jpg"/>
          <p:cNvPicPr>
            <a:picLocks noChangeAspect="1"/>
          </p:cNvPicPr>
          <p:nvPr/>
        </p:nvPicPr>
        <p:blipFill>
          <a:blip r:embed="rId3" cstate="print"/>
          <a:srcRect/>
          <a:stretch>
            <a:fillRect/>
          </a:stretch>
        </p:blipFill>
        <p:spPr bwMode="auto">
          <a:xfrm>
            <a:off x="3497263" y="2971800"/>
            <a:ext cx="5418137" cy="3657600"/>
          </a:xfrm>
          <a:prstGeom prst="rect">
            <a:avLst/>
          </a:prstGeom>
          <a:noFill/>
          <a:ln w="9525">
            <a:noFill/>
            <a:miter lim="800000"/>
            <a:headEnd/>
            <a:tailEnd/>
          </a:ln>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a:rPr lang="en-US" smtClean="0"/>
              <a:t>Now - Your Time to Talk</a:t>
            </a:r>
          </a:p>
        </p:txBody>
      </p:sp>
      <p:sp>
        <p:nvSpPr>
          <p:cNvPr id="20483" name="Content Placeholder 2"/>
          <p:cNvSpPr>
            <a:spLocks noGrp="1"/>
          </p:cNvSpPr>
          <p:nvPr>
            <p:ph idx="1"/>
          </p:nvPr>
        </p:nvSpPr>
        <p:spPr/>
        <p:txBody>
          <a:bodyPr/>
          <a:lstStyle/>
          <a:p>
            <a:r>
              <a:rPr lang="en-US" smtClean="0"/>
              <a:t>If you are upset about the teen’s behavior </a:t>
            </a:r>
            <a:r>
              <a:rPr lang="en-US" b="1" smtClean="0"/>
              <a:t>still</a:t>
            </a:r>
            <a:r>
              <a:rPr lang="en-US" smtClean="0"/>
              <a:t>, then you need to communicate your feelings, concerns and thoughts.</a:t>
            </a:r>
          </a:p>
          <a:p>
            <a:r>
              <a:rPr lang="en-US" smtClean="0"/>
              <a:t>But without blame, criticism, ridicule, etc.</a:t>
            </a:r>
          </a:p>
          <a:p>
            <a:r>
              <a:rPr lang="en-US" smtClean="0"/>
              <a:t>Share from your perspective, feelings and thoughts about the impact of their specific behavior. </a:t>
            </a:r>
          </a:p>
          <a:p>
            <a:r>
              <a:rPr lang="en-US" smtClean="0"/>
              <a:t>I feel____ when _________ because_______.</a:t>
            </a:r>
          </a:p>
          <a:p>
            <a:pPr>
              <a:buFont typeface="Arial" charset="0"/>
              <a:buNone/>
            </a:pPr>
            <a:endParaRPr lang="en-US"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pPr eaLnBrk="1" hangingPunct="1"/>
            <a:r>
              <a:rPr lang="en-US" smtClean="0"/>
              <a:t>Family is the School  of love, Parents are the teachers</a:t>
            </a:r>
          </a:p>
        </p:txBody>
      </p:sp>
      <p:sp>
        <p:nvSpPr>
          <p:cNvPr id="3075" name="Content Placeholder 2"/>
          <p:cNvSpPr>
            <a:spLocks noGrp="1"/>
          </p:cNvSpPr>
          <p:nvPr>
            <p:ph idx="1"/>
          </p:nvPr>
        </p:nvSpPr>
        <p:spPr/>
        <p:txBody>
          <a:bodyPr/>
          <a:lstStyle/>
          <a:p>
            <a:pPr eaLnBrk="1" hangingPunct="1">
              <a:buFont typeface="Arial" charset="0"/>
              <a:buNone/>
            </a:pPr>
            <a:r>
              <a:rPr lang="en-US" smtClean="0"/>
              <a:t>    What qualities, traits, morals, relationship and social skills do you want your child to learn in order to be an adult? </a:t>
            </a:r>
          </a:p>
        </p:txBody>
      </p:sp>
      <p:pic>
        <p:nvPicPr>
          <p:cNvPr id="3076" name="Picture 3" descr="blkfamily.jpg"/>
          <p:cNvPicPr>
            <a:picLocks noChangeAspect="1"/>
          </p:cNvPicPr>
          <p:nvPr/>
        </p:nvPicPr>
        <p:blipFill>
          <a:blip r:embed="rId3" cstate="print"/>
          <a:srcRect/>
          <a:stretch>
            <a:fillRect/>
          </a:stretch>
        </p:blipFill>
        <p:spPr bwMode="auto">
          <a:xfrm>
            <a:off x="2057400" y="3195638"/>
            <a:ext cx="5235575" cy="3484562"/>
          </a:xfrm>
          <a:prstGeom prst="rect">
            <a:avLst/>
          </a:prstGeom>
          <a:noFill/>
          <a:ln w="9525">
            <a:noFill/>
            <a:miter lim="800000"/>
            <a:headEnd/>
            <a:tailEnd/>
          </a:ln>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smtClean="0"/>
              <a:t>“I statement” </a:t>
            </a:r>
          </a:p>
        </p:txBody>
      </p:sp>
      <p:sp>
        <p:nvSpPr>
          <p:cNvPr id="21507" name="Content Placeholder 2"/>
          <p:cNvSpPr>
            <a:spLocks noGrp="1"/>
          </p:cNvSpPr>
          <p:nvPr>
            <p:ph idx="1"/>
          </p:nvPr>
        </p:nvSpPr>
        <p:spPr>
          <a:xfrm>
            <a:off x="304800" y="1447800"/>
            <a:ext cx="8382000" cy="4754563"/>
          </a:xfrm>
        </p:spPr>
        <p:txBody>
          <a:bodyPr/>
          <a:lstStyle/>
          <a:p>
            <a:pPr>
              <a:buFont typeface="Arial" charset="0"/>
              <a:buNone/>
            </a:pPr>
            <a:r>
              <a:rPr lang="en-US" b="1" smtClean="0"/>
              <a:t>I feel </a:t>
            </a:r>
            <a:r>
              <a:rPr lang="en-US" smtClean="0"/>
              <a:t>(angry, worried, frustrated, )</a:t>
            </a:r>
          </a:p>
          <a:p>
            <a:pPr>
              <a:buFont typeface="Arial" charset="0"/>
              <a:buNone/>
            </a:pPr>
            <a:r>
              <a:rPr lang="en-US" b="1" smtClean="0"/>
              <a:t>when you </a:t>
            </a:r>
            <a:r>
              <a:rPr lang="en-US" smtClean="0"/>
              <a:t>(come home late)</a:t>
            </a:r>
          </a:p>
          <a:p>
            <a:pPr>
              <a:buFont typeface="Arial" charset="0"/>
              <a:buNone/>
            </a:pPr>
            <a:r>
              <a:rPr lang="en-US" b="1" smtClean="0"/>
              <a:t>because</a:t>
            </a:r>
            <a:r>
              <a:rPr lang="en-US" smtClean="0"/>
              <a:t> (something might have happened,</a:t>
            </a:r>
          </a:p>
          <a:p>
            <a:pPr>
              <a:buFont typeface="Arial" charset="0"/>
              <a:buNone/>
            </a:pPr>
            <a:r>
              <a:rPr lang="en-US" smtClean="0"/>
              <a:t> you knew I needed the car) </a:t>
            </a:r>
          </a:p>
        </p:txBody>
      </p:sp>
      <p:pic>
        <p:nvPicPr>
          <p:cNvPr id="21508" name="Picture 3" descr="teenandparents.jpg"/>
          <p:cNvPicPr>
            <a:picLocks noChangeAspect="1"/>
          </p:cNvPicPr>
          <p:nvPr/>
        </p:nvPicPr>
        <p:blipFill>
          <a:blip r:embed="rId3" cstate="print"/>
          <a:srcRect/>
          <a:stretch>
            <a:fillRect/>
          </a:stretch>
        </p:blipFill>
        <p:spPr bwMode="auto">
          <a:xfrm>
            <a:off x="5335588" y="3200400"/>
            <a:ext cx="2970212" cy="3603625"/>
          </a:xfrm>
          <a:prstGeom prst="rect">
            <a:avLst/>
          </a:prstGeom>
          <a:noFill/>
          <a:ln w="9525">
            <a:noFill/>
            <a:miter lim="800000"/>
            <a:headEnd/>
            <a:tailEnd/>
          </a:ln>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US" smtClean="0"/>
              <a:t>Teens need Parent’s Wisdom  </a:t>
            </a:r>
          </a:p>
        </p:txBody>
      </p:sp>
      <p:pic>
        <p:nvPicPr>
          <p:cNvPr id="22531" name="Content Placeholder 5" descr="TeenBrainOriginalFLAT.jpg"/>
          <p:cNvPicPr>
            <a:picLocks noGrp="1" noChangeAspect="1"/>
          </p:cNvPicPr>
          <p:nvPr>
            <p:ph idx="1"/>
          </p:nvPr>
        </p:nvPicPr>
        <p:blipFill>
          <a:blip r:embed="rId3" cstate="print"/>
          <a:srcRect/>
          <a:stretch>
            <a:fillRect/>
          </a:stretch>
        </p:blipFill>
        <p:spPr>
          <a:xfrm>
            <a:off x="1905000" y="1196975"/>
            <a:ext cx="5127625" cy="5127625"/>
          </a:xfrm>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xfrm>
            <a:off x="228600" y="0"/>
            <a:ext cx="8686800" cy="1828800"/>
          </a:xfrm>
        </p:spPr>
        <p:txBody>
          <a:bodyPr/>
          <a:lstStyle/>
          <a:p>
            <a:r>
              <a:rPr lang="en-US" smtClean="0"/>
              <a:t> When bad choices have been made, Consequences need to be given</a:t>
            </a:r>
          </a:p>
        </p:txBody>
      </p:sp>
      <p:sp>
        <p:nvSpPr>
          <p:cNvPr id="23555" name="Content Placeholder 2"/>
          <p:cNvSpPr>
            <a:spLocks noGrp="1"/>
          </p:cNvSpPr>
          <p:nvPr>
            <p:ph idx="1"/>
          </p:nvPr>
        </p:nvSpPr>
        <p:spPr>
          <a:xfrm>
            <a:off x="228600" y="1676400"/>
            <a:ext cx="8534400" cy="4525963"/>
          </a:xfrm>
        </p:spPr>
        <p:txBody>
          <a:bodyPr/>
          <a:lstStyle/>
          <a:p>
            <a:r>
              <a:rPr lang="en-US" smtClean="0"/>
              <a:t>Giving </a:t>
            </a:r>
            <a:r>
              <a:rPr lang="en-US" b="1" smtClean="0"/>
              <a:t>Consequences</a:t>
            </a:r>
            <a:r>
              <a:rPr lang="en-US" smtClean="0"/>
              <a:t> teaches that there are consequences for their choice of behavior.</a:t>
            </a:r>
          </a:p>
          <a:p>
            <a:r>
              <a:rPr lang="en-US" b="1" smtClean="0"/>
              <a:t>Punishment</a:t>
            </a:r>
            <a:r>
              <a:rPr lang="en-US" smtClean="0"/>
              <a:t> teaches controlling others through power or position. </a:t>
            </a:r>
          </a:p>
          <a:p>
            <a:endParaRPr lang="en-US" smtClean="0"/>
          </a:p>
        </p:txBody>
      </p:sp>
      <p:pic>
        <p:nvPicPr>
          <p:cNvPr id="23556" name="Picture 5" descr="http://t3.gstatic.com/images?q=tbn:ANd9GcRhP3n19__TEpHhysh47CJn9JGeKnIm5Z8MZy1HBHqUSitO3JWUXQ"/>
          <p:cNvPicPr>
            <a:picLocks noChangeAspect="1" noChangeArrowheads="1"/>
          </p:cNvPicPr>
          <p:nvPr/>
        </p:nvPicPr>
        <p:blipFill>
          <a:blip r:embed="rId3" cstate="print"/>
          <a:srcRect/>
          <a:stretch>
            <a:fillRect/>
          </a:stretch>
        </p:blipFill>
        <p:spPr bwMode="auto">
          <a:xfrm>
            <a:off x="4876800" y="3352800"/>
            <a:ext cx="3581400" cy="3505200"/>
          </a:xfrm>
          <a:prstGeom prst="rect">
            <a:avLst/>
          </a:prstGeom>
          <a:noFill/>
          <a:ln w="9525">
            <a:noFill/>
            <a:miter lim="800000"/>
            <a:headEnd/>
            <a:tailEnd/>
          </a:ln>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304800" y="152400"/>
            <a:ext cx="8382000" cy="1828800"/>
          </a:xfrm>
        </p:spPr>
        <p:txBody>
          <a:bodyPr/>
          <a:lstStyle/>
          <a:p>
            <a:pPr eaLnBrk="1" hangingPunct="1"/>
            <a:r>
              <a:rPr lang="en-US" smtClean="0"/>
              <a:t>When your child made bad choices Parents need to give consequences   </a:t>
            </a:r>
          </a:p>
        </p:txBody>
      </p:sp>
      <p:sp>
        <p:nvSpPr>
          <p:cNvPr id="24579" name="Rectangle 3"/>
          <p:cNvSpPr>
            <a:spLocks noGrp="1" noChangeArrowheads="1"/>
          </p:cNvSpPr>
          <p:nvPr>
            <p:ph idx="1"/>
          </p:nvPr>
        </p:nvSpPr>
        <p:spPr>
          <a:xfrm>
            <a:off x="381000" y="2286000"/>
            <a:ext cx="8610600" cy="4114800"/>
          </a:xfrm>
        </p:spPr>
        <p:txBody>
          <a:bodyPr/>
          <a:lstStyle/>
          <a:p>
            <a:pPr eaLnBrk="1" hangingPunct="1"/>
            <a:r>
              <a:rPr lang="en-US" sz="2800" smtClean="0"/>
              <a:t>He needs limits and firm, calm consequences from his choice of behavior</a:t>
            </a:r>
          </a:p>
          <a:p>
            <a:pPr eaLnBrk="1" hangingPunct="1"/>
            <a:r>
              <a:rPr lang="en-US" sz="2800" smtClean="0"/>
              <a:t>He needs the consequences to logically fit the behavior </a:t>
            </a:r>
          </a:p>
          <a:p>
            <a:pPr eaLnBrk="1" hangingPunct="1"/>
            <a:r>
              <a:rPr lang="en-US" sz="2800" smtClean="0"/>
              <a:t>He needs your confidence that he will learn how to make his choices for the right reason</a:t>
            </a:r>
          </a:p>
          <a:p>
            <a:pPr eaLnBrk="1" hangingPunct="1">
              <a:buFont typeface="Wingdings" pitchFamily="2" charset="2"/>
              <a:buNone/>
            </a:pPr>
            <a:endParaRPr lang="en-US" sz="2800" smtClean="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457200" y="457200"/>
            <a:ext cx="8458200" cy="1143000"/>
          </a:xfrm>
        </p:spPr>
        <p:txBody>
          <a:bodyPr/>
          <a:lstStyle/>
          <a:p>
            <a:pPr eaLnBrk="1" hangingPunct="1"/>
            <a:r>
              <a:rPr lang="en-US" smtClean="0"/>
              <a:t>Discipline Teaches Self-Discipline</a:t>
            </a:r>
          </a:p>
        </p:txBody>
      </p:sp>
      <p:sp>
        <p:nvSpPr>
          <p:cNvPr id="25603" name="Rectangle 3"/>
          <p:cNvSpPr>
            <a:spLocks noGrp="1" noChangeArrowheads="1"/>
          </p:cNvSpPr>
          <p:nvPr>
            <p:ph idx="1"/>
          </p:nvPr>
        </p:nvSpPr>
        <p:spPr>
          <a:xfrm>
            <a:off x="914400" y="1752600"/>
            <a:ext cx="8001000" cy="4114800"/>
          </a:xfrm>
        </p:spPr>
        <p:txBody>
          <a:bodyPr/>
          <a:lstStyle/>
          <a:p>
            <a:pPr eaLnBrk="1" hangingPunct="1">
              <a:buFont typeface="Wingdings" pitchFamily="2" charset="2"/>
              <a:buNone/>
            </a:pPr>
            <a:endParaRPr lang="en-US" sz="2800" smtClean="0"/>
          </a:p>
          <a:p>
            <a:pPr eaLnBrk="1" hangingPunct="1"/>
            <a:r>
              <a:rPr lang="en-US" sz="2800" smtClean="0"/>
              <a:t>Clarify expectations, limits, consequences</a:t>
            </a:r>
          </a:p>
          <a:p>
            <a:pPr eaLnBrk="1" hangingPunct="1"/>
            <a:r>
              <a:rPr lang="en-US" sz="2800" smtClean="0"/>
              <a:t>Child has choice within those limits</a:t>
            </a:r>
          </a:p>
          <a:p>
            <a:pPr eaLnBrk="1" hangingPunct="1"/>
            <a:r>
              <a:rPr lang="en-US" sz="2800" smtClean="0"/>
              <a:t>If child chooses not to follow limits, logical consequences are consistently given</a:t>
            </a:r>
          </a:p>
          <a:p>
            <a:pPr eaLnBrk="1" hangingPunct="1"/>
            <a:r>
              <a:rPr lang="en-US" sz="2800" smtClean="0"/>
              <a:t>Point out calmly, it was the child’s choice</a:t>
            </a:r>
          </a:p>
          <a:p>
            <a:pPr eaLnBrk="1" hangingPunct="1"/>
            <a:r>
              <a:rPr lang="en-US" sz="2800" smtClean="0"/>
              <a:t>Child can try again later</a:t>
            </a:r>
          </a:p>
          <a:p>
            <a:pPr eaLnBrk="1" hangingPunct="1"/>
            <a:r>
              <a:rPr lang="en-US" sz="2800" smtClean="0"/>
              <a:t>If child chooses responsibly, limits lessen</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a:xfrm>
            <a:off x="457200" y="274638"/>
            <a:ext cx="8229600" cy="1020762"/>
          </a:xfrm>
        </p:spPr>
        <p:txBody>
          <a:bodyPr/>
          <a:lstStyle/>
          <a:p>
            <a:r>
              <a:rPr lang="en-US" smtClean="0"/>
              <a:t> Summary</a:t>
            </a:r>
          </a:p>
        </p:txBody>
      </p:sp>
      <p:sp>
        <p:nvSpPr>
          <p:cNvPr id="26627" name="Content Placeholder 2"/>
          <p:cNvSpPr>
            <a:spLocks noGrp="1"/>
          </p:cNvSpPr>
          <p:nvPr>
            <p:ph idx="1"/>
          </p:nvPr>
        </p:nvSpPr>
        <p:spPr>
          <a:xfrm>
            <a:off x="457200" y="1219200"/>
            <a:ext cx="8229600" cy="4906963"/>
          </a:xfrm>
        </p:spPr>
        <p:txBody>
          <a:bodyPr/>
          <a:lstStyle/>
          <a:p>
            <a:pPr>
              <a:buFont typeface="Arial" charset="0"/>
              <a:buNone/>
            </a:pPr>
            <a:r>
              <a:rPr lang="en-US" smtClean="0"/>
              <a:t>1. Calm down, think of your goals</a:t>
            </a:r>
          </a:p>
          <a:p>
            <a:pPr>
              <a:buFont typeface="Arial" charset="0"/>
              <a:buNone/>
            </a:pPr>
            <a:r>
              <a:rPr lang="en-US" smtClean="0"/>
              <a:t>2. Decide to listen reflectively to understand, until teen feels understood</a:t>
            </a:r>
          </a:p>
          <a:p>
            <a:pPr>
              <a:buFont typeface="Arial" charset="0"/>
              <a:buNone/>
            </a:pPr>
            <a:r>
              <a:rPr lang="en-US" smtClean="0"/>
              <a:t>3. Share your feelings, thoughts, values, about the behavior  </a:t>
            </a:r>
          </a:p>
          <a:p>
            <a:pPr>
              <a:buFont typeface="Arial" charset="0"/>
              <a:buNone/>
            </a:pPr>
            <a:r>
              <a:rPr lang="en-US" smtClean="0"/>
              <a:t>4. Make requests or give advise if needed</a:t>
            </a:r>
          </a:p>
          <a:p>
            <a:pPr>
              <a:buFont typeface="Arial" charset="0"/>
              <a:buNone/>
            </a:pPr>
            <a:r>
              <a:rPr lang="en-US" smtClean="0"/>
              <a:t>5. Give consequences that are fair, logically fit the misbehavior in order to teach consequences</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304800" y="228600"/>
            <a:ext cx="8610600" cy="1524000"/>
          </a:xfrm>
        </p:spPr>
        <p:txBody>
          <a:bodyPr/>
          <a:lstStyle/>
          <a:p>
            <a:pPr eaLnBrk="1" hangingPunct="1"/>
            <a:r>
              <a:rPr lang="en-US" smtClean="0"/>
              <a:t>Build a Positive Relationship</a:t>
            </a:r>
          </a:p>
        </p:txBody>
      </p:sp>
      <p:sp>
        <p:nvSpPr>
          <p:cNvPr id="27651" name="Rectangle 3"/>
          <p:cNvSpPr>
            <a:spLocks noGrp="1" noChangeArrowheads="1"/>
          </p:cNvSpPr>
          <p:nvPr>
            <p:ph idx="1"/>
          </p:nvPr>
        </p:nvSpPr>
        <p:spPr>
          <a:xfrm>
            <a:off x="762000" y="1524000"/>
            <a:ext cx="7772400" cy="4572000"/>
          </a:xfrm>
        </p:spPr>
        <p:txBody>
          <a:bodyPr/>
          <a:lstStyle/>
          <a:p>
            <a:pPr eaLnBrk="1" hangingPunct="1"/>
            <a:r>
              <a:rPr lang="en-US" smtClean="0"/>
              <a:t>Maintain contact, dates with child</a:t>
            </a:r>
          </a:p>
          <a:p>
            <a:pPr eaLnBrk="1" hangingPunct="1"/>
            <a:r>
              <a:rPr lang="en-US" smtClean="0"/>
              <a:t>Family meetings to discuss, negotiate</a:t>
            </a:r>
          </a:p>
          <a:p>
            <a:pPr eaLnBrk="1" hangingPunct="1"/>
            <a:r>
              <a:rPr lang="en-US" smtClean="0"/>
              <a:t>Make fun, humor part of your relationship</a:t>
            </a:r>
          </a:p>
          <a:p>
            <a:pPr eaLnBrk="1" hangingPunct="1"/>
            <a:r>
              <a:rPr lang="en-US" smtClean="0"/>
              <a:t>Improve your relationship with your spouse, you are the model</a:t>
            </a:r>
          </a:p>
          <a:p>
            <a:pPr eaLnBrk="1" hangingPunct="1"/>
            <a:r>
              <a:rPr lang="en-US" smtClean="0"/>
              <a:t>Set limits with expectation, give choices, follow through with logical consequences</a:t>
            </a:r>
          </a:p>
          <a:p>
            <a:pPr eaLnBrk="1" hangingPunct="1"/>
            <a:r>
              <a:rPr lang="en-US" smtClean="0"/>
              <a:t>Discuss values behind choices and behavior</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a:xfrm>
            <a:off x="304800" y="228600"/>
            <a:ext cx="8229600" cy="1143000"/>
          </a:xfrm>
        </p:spPr>
        <p:txBody>
          <a:bodyPr/>
          <a:lstStyle/>
          <a:p>
            <a:r>
              <a:rPr lang="en-US" smtClean="0"/>
              <a:t>Thank you!</a:t>
            </a:r>
          </a:p>
        </p:txBody>
      </p:sp>
      <p:pic>
        <p:nvPicPr>
          <p:cNvPr id="28675" name="Content Placeholder 5" descr="http://t3.gstatic.com/images?q=tbn:ANd9GcRhP3n19__TEpHhysh47CJn9JGeKnIm5Z8MZy1HBHqUSitO3JWUXQ"/>
          <p:cNvPicPr>
            <a:picLocks noGrp="1" noChangeAspect="1" noChangeArrowheads="1"/>
          </p:cNvPicPr>
          <p:nvPr>
            <p:ph idx="1"/>
          </p:nvPr>
        </p:nvPicPr>
        <p:blipFill>
          <a:blip r:embed="rId3" cstate="print"/>
          <a:srcRect/>
          <a:stretch>
            <a:fillRect/>
          </a:stretch>
        </p:blipFill>
        <p:spPr>
          <a:xfrm>
            <a:off x="533400" y="4114800"/>
            <a:ext cx="3200400" cy="2743200"/>
          </a:xfrm>
          <a:noFill/>
        </p:spPr>
      </p:pic>
      <p:pic>
        <p:nvPicPr>
          <p:cNvPr id="28676" name="Picture 3" descr="kissing mom.jpg"/>
          <p:cNvPicPr>
            <a:picLocks noChangeAspect="1"/>
          </p:cNvPicPr>
          <p:nvPr/>
        </p:nvPicPr>
        <p:blipFill>
          <a:blip r:embed="rId4" cstate="print"/>
          <a:srcRect/>
          <a:stretch>
            <a:fillRect/>
          </a:stretch>
        </p:blipFill>
        <p:spPr bwMode="auto">
          <a:xfrm>
            <a:off x="304800" y="1600200"/>
            <a:ext cx="3449638" cy="2286000"/>
          </a:xfrm>
          <a:prstGeom prst="rect">
            <a:avLst/>
          </a:prstGeom>
          <a:noFill/>
          <a:ln w="9525">
            <a:noFill/>
            <a:miter lim="800000"/>
            <a:headEnd/>
            <a:tailEnd/>
          </a:ln>
        </p:spPr>
      </p:pic>
      <p:pic>
        <p:nvPicPr>
          <p:cNvPr id="28677" name="Picture 4" descr="268199_10150226290707894_225528852893_7287760_6792504_n.jpg"/>
          <p:cNvPicPr>
            <a:picLocks noChangeAspect="1"/>
          </p:cNvPicPr>
          <p:nvPr/>
        </p:nvPicPr>
        <p:blipFill>
          <a:blip r:embed="rId5" cstate="print"/>
          <a:srcRect/>
          <a:stretch>
            <a:fillRect/>
          </a:stretch>
        </p:blipFill>
        <p:spPr bwMode="auto">
          <a:xfrm>
            <a:off x="4833938" y="1524000"/>
            <a:ext cx="3167062" cy="2362200"/>
          </a:xfrm>
          <a:prstGeom prst="rect">
            <a:avLst/>
          </a:prstGeom>
          <a:noFill/>
          <a:ln w="9525">
            <a:noFill/>
            <a:miter lim="800000"/>
            <a:headEnd/>
            <a:tailEnd/>
          </a:ln>
        </p:spPr>
      </p:pic>
      <p:pic>
        <p:nvPicPr>
          <p:cNvPr id="28678" name="Picture 5" descr="parent_teen01.jpg"/>
          <p:cNvPicPr>
            <a:picLocks noChangeAspect="1"/>
          </p:cNvPicPr>
          <p:nvPr/>
        </p:nvPicPr>
        <p:blipFill>
          <a:blip r:embed="rId6" cstate="print"/>
          <a:srcRect/>
          <a:stretch>
            <a:fillRect/>
          </a:stretch>
        </p:blipFill>
        <p:spPr bwMode="auto">
          <a:xfrm>
            <a:off x="4876800" y="4114800"/>
            <a:ext cx="3211513" cy="2743200"/>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en-US" smtClean="0"/>
              <a:t>Goals as Parents: Teens Grow Up</a:t>
            </a:r>
          </a:p>
        </p:txBody>
      </p:sp>
      <p:sp>
        <p:nvSpPr>
          <p:cNvPr id="4099" name="Rectangle 3"/>
          <p:cNvSpPr>
            <a:spLocks noGrp="1" noChangeArrowheads="1"/>
          </p:cNvSpPr>
          <p:nvPr>
            <p:ph idx="1"/>
          </p:nvPr>
        </p:nvSpPr>
        <p:spPr/>
        <p:txBody>
          <a:bodyPr/>
          <a:lstStyle/>
          <a:p>
            <a:pPr eaLnBrk="1" hangingPunct="1">
              <a:buFont typeface="Wingdings" pitchFamily="2" charset="2"/>
              <a:buNone/>
            </a:pPr>
            <a:r>
              <a:rPr lang="en-US" sz="2800" smtClean="0"/>
              <a:t>Intrapersonal: Awareness of self, self-control, clear and incorporated values, good choices, understand consequences of behavior choices, learn who can trust, compassionate toward self, focus on goals </a:t>
            </a:r>
          </a:p>
          <a:p>
            <a:pPr eaLnBrk="1" hangingPunct="1"/>
            <a:endParaRPr lang="en-US" sz="2800" smtClean="0"/>
          </a:p>
          <a:p>
            <a:pPr eaLnBrk="1" hangingPunct="1">
              <a:buFont typeface="Wingdings" pitchFamily="2" charset="2"/>
              <a:buNone/>
            </a:pPr>
            <a:r>
              <a:rPr lang="en-US" sz="2800" smtClean="0"/>
              <a:t>Interpersonal: express their feelings and thoughts responsibly, respect others feelings, have confidence and skills in interpersonal relationships including conflict and solving problems, compassionate toward others, </a:t>
            </a:r>
          </a:p>
          <a:p>
            <a:pPr eaLnBrk="1" hangingPunct="1"/>
            <a:endParaRPr lang="en-US" sz="280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457200" y="304800"/>
            <a:ext cx="8488363" cy="1371600"/>
          </a:xfrm>
        </p:spPr>
        <p:txBody>
          <a:bodyPr/>
          <a:lstStyle/>
          <a:p>
            <a:pPr eaLnBrk="1" hangingPunct="1"/>
            <a:r>
              <a:rPr lang="en-US" smtClean="0"/>
              <a:t>But Parenting Teens can be Tough</a:t>
            </a:r>
          </a:p>
        </p:txBody>
      </p:sp>
      <p:sp>
        <p:nvSpPr>
          <p:cNvPr id="3075" name="Rectangle 3"/>
          <p:cNvSpPr>
            <a:spLocks noGrp="1" noChangeArrowheads="1"/>
          </p:cNvSpPr>
          <p:nvPr>
            <p:ph type="subTitle" idx="1"/>
          </p:nvPr>
        </p:nvSpPr>
        <p:spPr>
          <a:xfrm>
            <a:off x="1066800" y="4876800"/>
            <a:ext cx="7086600" cy="1447800"/>
          </a:xfrm>
        </p:spPr>
        <p:txBody>
          <a:bodyPr rtlCol="0">
            <a:normAutofit/>
          </a:bodyPr>
          <a:lstStyle/>
          <a:p>
            <a:pPr eaLnBrk="1" fontAlgn="auto" hangingPunct="1">
              <a:spcAft>
                <a:spcPts val="0"/>
              </a:spcAft>
              <a:buFont typeface="Arial" pitchFamily="34" charset="0"/>
              <a:buNone/>
              <a:defRPr/>
            </a:pPr>
            <a:r>
              <a:rPr lang="en-US" dirty="0" smtClean="0"/>
              <a:t>What to do when your child’s bad choices are scaring you out of your wits?</a:t>
            </a:r>
          </a:p>
        </p:txBody>
      </p:sp>
      <p:sp>
        <p:nvSpPr>
          <p:cNvPr id="5124" name="AutoShape 6" descr="data:image/jpg;base64,/9j/4AAQSkZJRgABAQAAAQABAAD/2wCEAAkGBhQSEBIUERQTFBQVFRgaFhMYGBsYGBoWGB4VHR4WFhoYHCYgFxkjHxYUHy8gJCcpLCwsGh4xNTAqNyYtLCkBCQoKDgwOGg8PGjAkHiUzNSktKy01Lyo1LiksKjY1MC8vLSk1LDQ0Ly4tLC4yKTQpNC8sLTQvLCw2LCksLCosKf/AABEIAGQAeAMBIgACEQEDEQH/xAAcAAABBAMBAAAAAAAAAAAAAAAABAUGBwIDCAH/xAA+EAACAQIDBgQDBwEFCQAAAAABAgMAEQQhMQUGEkFRYQcTInEyQoEUI2KRobHRUnKCwcPxFRYkM0NjkqKy/8QAGgEAAgMBAQAAAAAAAAAAAAAAAAQCAwUBBv/EADARAAIBAwIDBgMJAAAAAAAAAAABAgMEESFBEhMxBVFhccHwkbHhFCIjJTIzNIHR/9oADAMBAAIRAxEAPwC8aKKKAPDXPG++ILbRxZucpOHX+lVFuwroc1RPiXsJ4cY8xH3U5DK/IPYAoehyuOtZ14/vRXn6G12LKKrtPdYXnk0+Hm1IsPjDLiJfLRYXGdzxMxXKwvfIE1O9oeLOCjHoMsx/CvCPze1U7Vi+HOyGELScNmlb0kjVEyBz5Elj3sKSVBVZamr2hbUU3XqZ2WFp6Mb9seLGJlygVMOvX43P94jhH0FRjE7w4mS/mYmdr8vMYD8lIFTnfDZWEiWXhjiSVYWZmsAhAI9JvkHbPMWNQWZpPlVQDfIcAJjNvhNs+WdN07PuYmr+1oJKNL5fU0ptKUG6yzA9RK4P/wBVJt3/ABLxWHIEzHERcw5+8A/C/M9mvSzd/dVZ408zhS6FlFlaRlY2DXOi5G3SmPezdg4SS4N4nZuAH4lGZCtfWw+YVXVoYXehujXtrv8ADnDDfvRouvYm2osVCs0LXRuuRBGqsORFOmG51VHg3iW8zFR39PDG9vxXZSfqLf8AjVr4XnSdtDguYr30MC8o8mpKmthRRRRXoxAKKKKACiiigDw02YiBHQrIFZCPUGAK273ypBvNvlHhQVW0kv8AQDYL3c8vbWoBh9+pvNDTnzIifVHYDhHVbakdDe9Z93bOtKLTxgnCWCSy7o4BmuuFjsPmzAPsoOf1ypJvLv3Bg/QLNIQPQCBYaAE8vanjDv8AaH4Ub7sWLOOhzCqepBv2FVpv3s1G2uyjhCokYCrnbK/q6Mb6e3WuUlFS5cdlkclVemXnzPYy+Ljd3j42kJYpY2XKwW5GoFve9Nf+7DKPTDLIgyzNiPwcjllVibMdFKxC6kj0goyg5cmK8J/OnPGyqicTsEAsCzGwue9NKo+iQOjF6tlaYbbLYeWBRZWVuEx2HF5YFuEG97aFRew6VYuJgg2lhzG/ErWBFxZ0bk4B1H75ioH4gbJSSLjitxa8S/KRb1DpSDwtwm0cRKzRyXiiuC0pvZ+EkIATxBW9IOoF72qElnUOZymlnVapln7hbqjBJMGdXkdx6gCPu1HpFj7sT71McNzqOQ4vJvNtG0fx3Pw2z4gea20POm/ZfiVEZeB1KxnITE2v0Zlt6QetJwtmq6qxen0K7ibm3KTy2TuitcUoYBlIKkXBBuCDzB51srWFAooooA8JqG78b3+T9xA1pD8bDVAeQ6Mf0H0rbvvvd9nHkRXEzrfjtkiEkcQ6sbEActaq6SXmTcm5JOZJOpJ5muNgezzE3JN7nnzJ/etGCwUmImSKEcTufoqjV2/Cup5nQa0nxWJVQWcgKNSelWf4d7teRB58n/OnVTbK0ceqotuuTE9SOlK3FZUYcW+x2KyxBvDtb/Z2HgwOFcmcrnKQLqmZL2FgHY3trYD2qt9i4pp8RxLcosw8yRyC7O/HZjztdTn7VM/EHCtBj2xLoXhmiCBx/wBNwAMzyOVx1uarU7SGFxEfD6owFRuQK3B4x1INzVNmk6bkur6jtWKgqb2x18c+mnz3LRwuwGWVpTNKQb8I4iRbllottLDKnLFYYzqFDMp4bkobG+Y4hbpyptOMYBYvvHMhYIkdg7WzJBJAVVFrk9a2YhpsMFkn+1KqqFDuIuBLnWQoxY52HFparMjSiu8attbMmiwpRpWne44C2bWJACnmwvf2BqPbsbdkwEzTRKStzHiICcm4CRkeTob2PMG1Pu+23jBHG5BLO1k7NwmzHsuv0qKFSMLhje6yGVix+JpA3CzN9f8AGpSeKbbWUV06Cr140s47/IsXfHeHDYyAfZZ0Ml/UjFo2eLMlAHADENwm3Y21qFYeTn+lMtOEWNX0Z2YixvoSLZjpcH871TaTUVyy/tHszkR5kHldHnYkuzNuywkNC5Qj5dUPZl0I9rVbO7G3lxeHWQCzfC6/0uNR7aEdjVIRSVI90N5PscxZrmKQASAai2jgcyMx7HtTyMQuOisIZQyhlIKkAgjQg8xRUwK38aNnSCKDFR5iFmWUdEk4bOewZQD/AGqrSLaYIJPLUcxXSOKwyyIyOoZXUqynMFTkQe2dc77+7kybMxCmMloJCfJc56ZmCT8QFyDzA6g1FgJJ5lNyDEFtlI5BzPJU7dTUt3O8UJIYnjxd5lQDy3QKHsMuF9AVtaza8jVaviEZTZVVmyLEZjrbvW/Zsv33CNCtvzH81TUpxqLE1lHU8F0YXxRw0l1mjkRTlcgSKR+IDMfkaY/EHd7Z2Kgb7NNhIJks5ZfmSzekBMixJBFhe4qB7Kl4kF+p/S4/wrJxYZmwGV+h5X7GqY2kIS4oNr34neN4wPew95Y5zFHLI8GIjBUMGChxl8Ja4DdVNSTbOMiEX3+LbgA9YaQWPZlXNieg1qq8dscMc876Hr/NJI9hcPqax6C16vcEMxupJYaHPfLe1MTPFwKRBGrBOLJmJAHGRyGQAHvT/ujvDDHgvKOEWf4WV5wpVJCAJAo1KEqGGmbMDpcx3D4AZcQDMx55+9ulshTysfCtuldcU48LWgvzJcXFnU8xZjdyxUJxNmsS8KjL5EzA5E3b96SttJYklj8sSqzIxlNwycHGDwqL3uHsbn9qT4rFWuR0b/1sP3JP0pPhsVwkX+E8PF/Za9/eoqlCLykMzvq86bpSllPyH7DMLXQ8S31Bvbt29qVrPlnUfl2hCqqzDikC24lJBNrjMg56c6U7vbOxO0p/IgAX5nkPwxoTbibr2UZk/Ui0SLk8J9pGXDTLqkctlPLNQxUdgTf+9RUj3Z3diwOGSCG/CurH4mY6u3cmipnR1po3r3bjx2Fkw8uQbNXGqOPhde4PLmLjnTvQaAOTNsbJlwuIkhnXhkQ2Ycj0dTzVhmD9NRWGAf70Ht+1dF7/AG4MW0obG0c6A+VOBmp/pb+qM8x9RnXO+0NlzYOd4sQhR1BJGoIsbOh+ZTb+bVB6PADlsZrxhjzLfkCQKUuPUb6MP2y/itGzU4YowdeAX9zmf1NbZj8J6ftpXDh5HHwmx+E8uQP8V4xjU5hRWEwdslIUcza5PtWpsCoGd2Pc8zQAqhQXLXvyBGlug7Ctsh9JrVGoUBRootWZbKgBk2obO4HIOfzINIHm/YUv2xYOSfmiy972/inXc/w4xe0SGRfKgvnPIDYj/trrIe+Q70AMexdjS4qdIcOheVjkvIAau5+VRzP+ldLbjbmx7OwwjU8cjHimltYu/boo0A5DuTWW5+4+H2dEUgW7tbzJmsZHPc8lGdlGQqQWqaR09oooroBRRRQBrm0Psa5d2nipMQA8ztIwtm7FsuYF9NdK6ilFwbdKo3bXhycJgXnxEylwY1WNBlxM6gAs2Z10AHvSdxLFSC3NSynRjRrKrutPg/XBGgbfTKvWINxWoNWEj2zHKmDKNkLZWOoyNDvn2UXt+wrWzeoMNDr9Kxc6DmxufYZ/xQAoTID9fes+KtQegtlQAp2dNHHiIpp4FxEcd7oSAOJrFTY5NbhY2OWlX/u9tSLEQLLAQY2AsNLW+UjkRpaudJNOWo/W9WZ4IMf+NFzYeQbcrnzrn3Nh+QpOS4riPh/hsfZIOw56/VnX44LVooorQMgKKKKACiiigDw1WvjET9igW+TYqK/ewkI/UA/Siis+4/kUv7JLoyrvIGWtYSQDvRRTpA0xpYW1BrKOEFrm/wAOX50UUAKFgHej7OO9FFACrBYUGPEC5sIg3LVXW3Luanvgotmxvth/8+iiln++vexuUX+W1PP1iWpRRRThiBRRRQB//9k="/>
          <p:cNvSpPr>
            <a:spLocks noChangeAspect="1" noChangeArrowheads="1"/>
          </p:cNvSpPr>
          <p:nvPr/>
        </p:nvSpPr>
        <p:spPr bwMode="auto">
          <a:xfrm>
            <a:off x="76200" y="-469900"/>
            <a:ext cx="1143000" cy="952500"/>
          </a:xfrm>
          <a:prstGeom prst="rect">
            <a:avLst/>
          </a:prstGeom>
          <a:noFill/>
          <a:ln w="9525">
            <a:noFill/>
            <a:miter lim="800000"/>
            <a:headEnd/>
            <a:tailEnd/>
          </a:ln>
        </p:spPr>
        <p:txBody>
          <a:bodyPr/>
          <a:lstStyle/>
          <a:p>
            <a:endParaRPr lang="en-US"/>
          </a:p>
        </p:txBody>
      </p:sp>
      <p:sp>
        <p:nvSpPr>
          <p:cNvPr id="5125" name="AutoShape 8" descr="data:image/jpg;base64,/9j/4AAQSkZJRgABAQAAAQABAAD/2wCEAAkGBhQSEBIUERQTFBQVFRgaFhMYGBsYGBoWGB4VHR4WFhoYHCYgFxkjHxYUHy8gJCcpLCwsGh4xNTAqNyYtLCkBCQoKDgwOGg8PGjAkHiUzNSktKy01Lyo1LiksKjY1MC8vLSk1LDQ0Ly4tLC4yKTQpNC8sLTQvLCw2LCksLCosKf/AABEIAGQAeAMBIgACEQEDEQH/xAAcAAABBAMBAAAAAAAAAAAAAAAABAUGBwIDCAH/xAA+EAACAQIDBgQDBwEFCQAAAAABAgMAEQQhMQUGEkFRYQcTInEyQoEUI2KRobHRUnKCwcPxFRYkM0NjkqKy/8QAGgEAAgMBAQAAAAAAAAAAAAAAAAQCAwUBBv/EADARAAIBAwIDBgMJAAAAAAAAAAABAgMEESFBEhMxBVFhccHwkbHhFCIjJTIzNIHR/9oADAMBAAIRAxEAPwC8aKKKAPDXPG++ILbRxZucpOHX+lVFuwroc1RPiXsJ4cY8xH3U5DK/IPYAoehyuOtZ14/vRXn6G12LKKrtPdYXnk0+Hm1IsPjDLiJfLRYXGdzxMxXKwvfIE1O9oeLOCjHoMsx/CvCPze1U7Vi+HOyGELScNmlb0kjVEyBz5Elj3sKSVBVZamr2hbUU3XqZ2WFp6Mb9seLGJlygVMOvX43P94jhH0FRjE7w4mS/mYmdr8vMYD8lIFTnfDZWEiWXhjiSVYWZmsAhAI9JvkHbPMWNQWZpPlVQDfIcAJjNvhNs+WdN07PuYmr+1oJKNL5fU0ptKUG6yzA9RK4P/wBVJt3/ABLxWHIEzHERcw5+8A/C/M9mvSzd/dVZ408zhS6FlFlaRlY2DXOi5G3SmPezdg4SS4N4nZuAH4lGZCtfWw+YVXVoYXehujXtrv8ADnDDfvRouvYm2osVCs0LXRuuRBGqsORFOmG51VHg3iW8zFR39PDG9vxXZSfqLf8AjVr4XnSdtDguYr30MC8o8mpKmthRRRRXoxAKKKKACiiigDw02YiBHQrIFZCPUGAK273ypBvNvlHhQVW0kv8AQDYL3c8vbWoBh9+pvNDTnzIifVHYDhHVbakdDe9Z93bOtKLTxgnCWCSy7o4BmuuFjsPmzAPsoOf1ypJvLv3Bg/QLNIQPQCBYaAE8vanjDv8AaH4Ub7sWLOOhzCqepBv2FVpv3s1G2uyjhCokYCrnbK/q6Mb6e3WuUlFS5cdlkclVemXnzPYy+Ljd3j42kJYpY2XKwW5GoFve9Nf+7DKPTDLIgyzNiPwcjllVibMdFKxC6kj0goyg5cmK8J/OnPGyqicTsEAsCzGwue9NKo+iQOjF6tlaYbbLYeWBRZWVuEx2HF5YFuEG97aFRew6VYuJgg2lhzG/ErWBFxZ0bk4B1H75ioH4gbJSSLjitxa8S/KRb1DpSDwtwm0cRKzRyXiiuC0pvZ+EkIATxBW9IOoF72qElnUOZymlnVapln7hbqjBJMGdXkdx6gCPu1HpFj7sT71McNzqOQ4vJvNtG0fx3Pw2z4gea20POm/ZfiVEZeB1KxnITE2v0Zlt6QetJwtmq6qxen0K7ibm3KTy2TuitcUoYBlIKkXBBuCDzB51srWFAooooA8JqG78b3+T9xA1pD8bDVAeQ6Mf0H0rbvvvd9nHkRXEzrfjtkiEkcQ6sbEActaq6SXmTcm5JOZJOpJ5muNgezzE3JN7nnzJ/etGCwUmImSKEcTufoqjV2/Cup5nQa0nxWJVQWcgKNSelWf4d7teRB58n/OnVTbK0ceqotuuTE9SOlK3FZUYcW+x2KyxBvDtb/Z2HgwOFcmcrnKQLqmZL2FgHY3trYD2qt9i4pp8RxLcosw8yRyC7O/HZjztdTn7VM/EHCtBj2xLoXhmiCBx/wBNwAMzyOVx1uarU7SGFxEfD6owFRuQK3B4x1INzVNmk6bkur6jtWKgqb2x18c+mnz3LRwuwGWVpTNKQb8I4iRbllottLDKnLFYYzqFDMp4bkobG+Y4hbpyptOMYBYvvHMhYIkdg7WzJBJAVVFrk9a2YhpsMFkn+1KqqFDuIuBLnWQoxY52HFparMjSiu8attbMmiwpRpWne44C2bWJACnmwvf2BqPbsbdkwEzTRKStzHiICcm4CRkeTob2PMG1Pu+23jBHG5BLO1k7NwmzHsuv0qKFSMLhje6yGVix+JpA3CzN9f8AGpSeKbbWUV06Cr140s47/IsXfHeHDYyAfZZ0Ml/UjFo2eLMlAHADENwm3Y21qFYeTn+lMtOEWNX0Z2YixvoSLZjpcH871TaTUVyy/tHszkR5kHldHnYkuzNuywkNC5Qj5dUPZl0I9rVbO7G3lxeHWQCzfC6/0uNR7aEdjVIRSVI90N5PscxZrmKQASAai2jgcyMx7HtTyMQuOisIZQyhlIKkAgjQg8xRUwK38aNnSCKDFR5iFmWUdEk4bOewZQD/AGqrSLaYIJPLUcxXSOKwyyIyOoZXUqynMFTkQe2dc77+7kybMxCmMloJCfJc56ZmCT8QFyDzA6g1FgJJ5lNyDEFtlI5BzPJU7dTUt3O8UJIYnjxd5lQDy3QKHsMuF9AVtaza8jVaviEZTZVVmyLEZjrbvW/Zsv33CNCtvzH81TUpxqLE1lHU8F0YXxRw0l1mjkRTlcgSKR+IDMfkaY/EHd7Z2Kgb7NNhIJks5ZfmSzekBMixJBFhe4qB7Kl4kF+p/S4/wrJxYZmwGV+h5X7GqY2kIS4oNr34neN4wPew95Y5zFHLI8GIjBUMGChxl8Ja4DdVNSTbOMiEX3+LbgA9YaQWPZlXNieg1qq8dscMc876Hr/NJI9hcPqax6C16vcEMxupJYaHPfLe1MTPFwKRBGrBOLJmJAHGRyGQAHvT/ujvDDHgvKOEWf4WV5wpVJCAJAo1KEqGGmbMDpcx3D4AZcQDMx55+9ulshTysfCtuldcU48LWgvzJcXFnU8xZjdyxUJxNmsS8KjL5EzA5E3b96SttJYklj8sSqzIxlNwycHGDwqL3uHsbn9qT4rFWuR0b/1sP3JP0pPhsVwkX+E8PF/Za9/eoqlCLykMzvq86bpSllPyH7DMLXQ8S31Bvbt29qVrPlnUfl2hCqqzDikC24lJBNrjMg56c6U7vbOxO0p/IgAX5nkPwxoTbibr2UZk/Ui0SLk8J9pGXDTLqkctlPLNQxUdgTf+9RUj3Z3diwOGSCG/CurH4mY6u3cmipnR1po3r3bjx2Fkw8uQbNXGqOPhde4PLmLjnTvQaAOTNsbJlwuIkhnXhkQ2Ycj0dTzVhmD9NRWGAf70Ht+1dF7/AG4MW0obG0c6A+VOBmp/pb+qM8x9RnXO+0NlzYOd4sQhR1BJGoIsbOh+ZTb+bVB6PADlsZrxhjzLfkCQKUuPUb6MP2y/itGzU4YowdeAX9zmf1NbZj8J6ftpXDh5HHwmx+E8uQP8V4xjU5hRWEwdslIUcza5PtWpsCoGd2Pc8zQAqhQXLXvyBGlug7Ctsh9JrVGoUBRootWZbKgBk2obO4HIOfzINIHm/YUv2xYOSfmiy972/inXc/w4xe0SGRfKgvnPIDYj/trrIe+Q70AMexdjS4qdIcOheVjkvIAau5+VRzP+ldLbjbmx7OwwjU8cjHimltYu/boo0A5DuTWW5+4+H2dEUgW7tbzJmsZHPc8lGdlGQqQWqaR09oooroBRRRQBrm0Psa5d2nipMQA8ztIwtm7FsuYF9NdK6ilFwbdKo3bXhycJgXnxEylwY1WNBlxM6gAs2Z10AHvSdxLFSC3NSynRjRrKrutPg/XBGgbfTKvWINxWoNWEj2zHKmDKNkLZWOoyNDvn2UXt+wrWzeoMNDr9Kxc6DmxufYZ/xQAoTID9fes+KtQegtlQAp2dNHHiIpp4FxEcd7oSAOJrFTY5NbhY2OWlX/u9tSLEQLLAQY2AsNLW+UjkRpaudJNOWo/W9WZ4IMf+NFzYeQbcrnzrn3Nh+QpOS4riPh/hsfZIOw56/VnX44LVooorQMgKKKKACiiigDw1WvjET9igW+TYqK/ewkI/UA/Siis+4/kUv7JLoyrvIGWtYSQDvRRTpA0xpYW1BrKOEFrm/wAOX50UUAKFgHej7OO9FFACrBYUGPEC5sIg3LVXW3Luanvgotmxvth/8+iiln++vexuUX+W1PP1iWpRRRThiBRRRQB//9k="/>
          <p:cNvSpPr>
            <a:spLocks noChangeAspect="1" noChangeArrowheads="1"/>
          </p:cNvSpPr>
          <p:nvPr/>
        </p:nvSpPr>
        <p:spPr bwMode="auto">
          <a:xfrm>
            <a:off x="76200" y="-469900"/>
            <a:ext cx="1143000" cy="952500"/>
          </a:xfrm>
          <a:prstGeom prst="rect">
            <a:avLst/>
          </a:prstGeom>
          <a:noFill/>
          <a:ln w="9525">
            <a:noFill/>
            <a:miter lim="800000"/>
            <a:headEnd/>
            <a:tailEnd/>
          </a:ln>
        </p:spPr>
        <p:txBody>
          <a:bodyPr/>
          <a:lstStyle/>
          <a:p>
            <a:endParaRPr lang="en-US"/>
          </a:p>
        </p:txBody>
      </p:sp>
      <p:sp>
        <p:nvSpPr>
          <p:cNvPr id="5126" name="AutoShape 10" descr="data:image/jpg;base64,/9j/4AAQSkZJRgABAQAAAQABAAD/2wCEAAkGBhQSEBIUERQTFBQVFRgaFhMYGBsYGBoWGB4VHR4WFhoYHCYgFxkjHxYUHy8gJCcpLCwsGh4xNTAqNyYtLCkBCQoKDgwOGg8PGjAkHiUzNSktKy01Lyo1LiksKjY1MC8vLSk1LDQ0Ly4tLC4yKTQpNC8sLTQvLCw2LCksLCosKf/AABEIAGQAeAMBIgACEQEDEQH/xAAcAAABBAMBAAAAAAAAAAAAAAAABAUGBwIDCAH/xAA+EAACAQIDBgQDBwEFCQAAAAABAgMAEQQhMQUGEkFRYQcTInEyQoEUI2KRobHRUnKCwcPxFRYkM0NjkqKy/8QAGgEAAgMBAQAAAAAAAAAAAAAAAAQCAwUBBv/EADARAAIBAwIDBgMJAAAAAAAAAAABAgMEESFBEhMxBVFhccHwkbHhFCIjJTIzNIHR/9oADAMBAAIRAxEAPwC8aKKKAPDXPG++ILbRxZucpOHX+lVFuwroc1RPiXsJ4cY8xH3U5DK/IPYAoehyuOtZ14/vRXn6G12LKKrtPdYXnk0+Hm1IsPjDLiJfLRYXGdzxMxXKwvfIE1O9oeLOCjHoMsx/CvCPze1U7Vi+HOyGELScNmlb0kjVEyBz5Elj3sKSVBVZamr2hbUU3XqZ2WFp6Mb9seLGJlygVMOvX43P94jhH0FRjE7w4mS/mYmdr8vMYD8lIFTnfDZWEiWXhjiSVYWZmsAhAI9JvkHbPMWNQWZpPlVQDfIcAJjNvhNs+WdN07PuYmr+1oJKNL5fU0ptKUG6yzA9RK4P/wBVJt3/ABLxWHIEzHERcw5+8A/C/M9mvSzd/dVZ408zhS6FlFlaRlY2DXOi5G3SmPezdg4SS4N4nZuAH4lGZCtfWw+YVXVoYXehujXtrv8ADnDDfvRouvYm2osVCs0LXRuuRBGqsORFOmG51VHg3iW8zFR39PDG9vxXZSfqLf8AjVr4XnSdtDguYr30MC8o8mpKmthRRRRXoxAKKKKACiiigDw02YiBHQrIFZCPUGAK273ypBvNvlHhQVW0kv8AQDYL3c8vbWoBh9+pvNDTnzIifVHYDhHVbakdDe9Z93bOtKLTxgnCWCSy7o4BmuuFjsPmzAPsoOf1ypJvLv3Bg/QLNIQPQCBYaAE8vanjDv8AaH4Ub7sWLOOhzCqepBv2FVpv3s1G2uyjhCokYCrnbK/q6Mb6e3WuUlFS5cdlkclVemXnzPYy+Ljd3j42kJYpY2XKwW5GoFve9Nf+7DKPTDLIgyzNiPwcjllVibMdFKxC6kj0goyg5cmK8J/OnPGyqicTsEAsCzGwue9NKo+iQOjF6tlaYbbLYeWBRZWVuEx2HF5YFuEG97aFRew6VYuJgg2lhzG/ErWBFxZ0bk4B1H75ioH4gbJSSLjitxa8S/KRb1DpSDwtwm0cRKzRyXiiuC0pvZ+EkIATxBW9IOoF72qElnUOZymlnVapln7hbqjBJMGdXkdx6gCPu1HpFj7sT71McNzqOQ4vJvNtG0fx3Pw2z4gea20POm/ZfiVEZeB1KxnITE2v0Zlt6QetJwtmq6qxen0K7ibm3KTy2TuitcUoYBlIKkXBBuCDzB51srWFAooooA8JqG78b3+T9xA1pD8bDVAeQ6Mf0H0rbvvvd9nHkRXEzrfjtkiEkcQ6sbEActaq6SXmTcm5JOZJOpJ5muNgezzE3JN7nnzJ/etGCwUmImSKEcTufoqjV2/Cup5nQa0nxWJVQWcgKNSelWf4d7teRB58n/OnVTbK0ceqotuuTE9SOlK3FZUYcW+x2KyxBvDtb/Z2HgwOFcmcrnKQLqmZL2FgHY3trYD2qt9i4pp8RxLcosw8yRyC7O/HZjztdTn7VM/EHCtBj2xLoXhmiCBx/wBNwAMzyOVx1uarU7SGFxEfD6owFRuQK3B4x1INzVNmk6bkur6jtWKgqb2x18c+mnz3LRwuwGWVpTNKQb8I4iRbllottLDKnLFYYzqFDMp4bkobG+Y4hbpyptOMYBYvvHMhYIkdg7WzJBJAVVFrk9a2YhpsMFkn+1KqqFDuIuBLnWQoxY52HFparMjSiu8attbMmiwpRpWne44C2bWJACnmwvf2BqPbsbdkwEzTRKStzHiICcm4CRkeTob2PMG1Pu+23jBHG5BLO1k7NwmzHsuv0qKFSMLhje6yGVix+JpA3CzN9f8AGpSeKbbWUV06Cr140s47/IsXfHeHDYyAfZZ0Ml/UjFo2eLMlAHADENwm3Y21qFYeTn+lMtOEWNX0Z2YixvoSLZjpcH871TaTUVyy/tHszkR5kHldHnYkuzNuywkNC5Qj5dUPZl0I9rVbO7G3lxeHWQCzfC6/0uNR7aEdjVIRSVI90N5PscxZrmKQASAai2jgcyMx7HtTyMQuOisIZQyhlIKkAgjQg8xRUwK38aNnSCKDFR5iFmWUdEk4bOewZQD/AGqrSLaYIJPLUcxXSOKwyyIyOoZXUqynMFTkQe2dc77+7kybMxCmMloJCfJc56ZmCT8QFyDzA6g1FgJJ5lNyDEFtlI5BzPJU7dTUt3O8UJIYnjxd5lQDy3QKHsMuF9AVtaza8jVaviEZTZVVmyLEZjrbvW/Zsv33CNCtvzH81TUpxqLE1lHU8F0YXxRw0l1mjkRTlcgSKR+IDMfkaY/EHd7Z2Kgb7NNhIJks5ZfmSzekBMixJBFhe4qB7Kl4kF+p/S4/wrJxYZmwGV+h5X7GqY2kIS4oNr34neN4wPew95Y5zFHLI8GIjBUMGChxl8Ja4DdVNSTbOMiEX3+LbgA9YaQWPZlXNieg1qq8dscMc876Hr/NJI9hcPqax6C16vcEMxupJYaHPfLe1MTPFwKRBGrBOLJmJAHGRyGQAHvT/ujvDDHgvKOEWf4WV5wpVJCAJAo1KEqGGmbMDpcx3D4AZcQDMx55+9ulshTysfCtuldcU48LWgvzJcXFnU8xZjdyxUJxNmsS8KjL5EzA5E3b96SttJYklj8sSqzIxlNwycHGDwqL3uHsbn9qT4rFWuR0b/1sP3JP0pPhsVwkX+E8PF/Za9/eoqlCLykMzvq86bpSllPyH7DMLXQ8S31Bvbt29qVrPlnUfl2hCqqzDikC24lJBNrjMg56c6U7vbOxO0p/IgAX5nkPwxoTbibr2UZk/Ui0SLk8J9pGXDTLqkctlPLNQxUdgTf+9RUj3Z3diwOGSCG/CurH4mY6u3cmipnR1po3r3bjx2Fkw8uQbNXGqOPhde4PLmLjnTvQaAOTNsbJlwuIkhnXhkQ2Ycj0dTzVhmD9NRWGAf70Ht+1dF7/AG4MW0obG0c6A+VOBmp/pb+qM8x9RnXO+0NlzYOd4sQhR1BJGoIsbOh+ZTb+bVB6PADlsZrxhjzLfkCQKUuPUb6MP2y/itGzU4YowdeAX9zmf1NbZj8J6ftpXDh5HHwmx+E8uQP8V4xjU5hRWEwdslIUcza5PtWpsCoGd2Pc8zQAqhQXLXvyBGlug7Ctsh9JrVGoUBRootWZbKgBk2obO4HIOfzINIHm/YUv2xYOSfmiy972/inXc/w4xe0SGRfKgvnPIDYj/trrIe+Q70AMexdjS4qdIcOheVjkvIAau5+VRzP+ldLbjbmx7OwwjU8cjHimltYu/boo0A5DuTWW5+4+H2dEUgW7tbzJmsZHPc8lGdlGQqQWqaR09oooroBRRRQBrm0Psa5d2nipMQA8ztIwtm7FsuYF9NdK6ilFwbdKo3bXhycJgXnxEylwY1WNBlxM6gAs2Z10AHvSdxLFSC3NSynRjRrKrutPg/XBGgbfTKvWINxWoNWEj2zHKmDKNkLZWOoyNDvn2UXt+wrWzeoMNDr9Kxc6DmxufYZ/xQAoTID9fes+KtQegtlQAp2dNHHiIpp4FxEcd7oSAOJrFTY5NbhY2OWlX/u9tSLEQLLAQY2AsNLW+UjkRpaudJNOWo/W9WZ4IMf+NFzYeQbcrnzrn3Nh+QpOS4riPh/hsfZIOw56/VnX44LVooorQMgKKKKACiiigDw1WvjET9igW+TYqK/ewkI/UA/Siis+4/kUv7JLoyrvIGWtYSQDvRRTpA0xpYW1BrKOEFrm/wAOX50UUAKFgHej7OO9FFACrBYUGPEC5sIg3LVXW3Luanvgotmxvth/8+iiln++vexuUX+W1PP1iWpRRRThiBRRRQB//9k="/>
          <p:cNvSpPr>
            <a:spLocks noChangeAspect="1" noChangeArrowheads="1"/>
          </p:cNvSpPr>
          <p:nvPr/>
        </p:nvSpPr>
        <p:spPr bwMode="auto">
          <a:xfrm>
            <a:off x="76200" y="-469900"/>
            <a:ext cx="1143000" cy="952500"/>
          </a:xfrm>
          <a:prstGeom prst="rect">
            <a:avLst/>
          </a:prstGeom>
          <a:noFill/>
          <a:ln w="9525">
            <a:noFill/>
            <a:miter lim="800000"/>
            <a:headEnd/>
            <a:tailEnd/>
          </a:ln>
        </p:spPr>
        <p:txBody>
          <a:bodyPr/>
          <a:lstStyle/>
          <a:p>
            <a:endParaRPr lang="en-US"/>
          </a:p>
        </p:txBody>
      </p:sp>
      <p:sp>
        <p:nvSpPr>
          <p:cNvPr id="5127" name="AutoShape 12" descr="data:image/jpg;base64,/9j/4AAQSkZJRgABAQAAAQABAAD/2wCEAAkGBhQSEBIUERQTFBQVFRgaFhMYGBsYGBoWGB4VHR4WFhoYHCYgFxkjHxYUHy8gJCcpLCwsGh4xNTAqNyYtLCkBCQoKDgwOGg8PGjAkHiUzNSktKy01Lyo1LiksKjY1MC8vLSk1LDQ0Ly4tLC4yKTQpNC8sLTQvLCw2LCksLCosKf/AABEIAGQAeAMBIgACEQEDEQH/xAAcAAABBAMBAAAAAAAAAAAAAAAABAUGBwIDCAH/xAA+EAACAQIDBgQDBwEFCQAAAAABAgMAEQQhMQUGEkFRYQcTInEyQoEUI2KRobHRUnKCwcPxFRYkM0NjkqKy/8QAGgEAAgMBAQAAAAAAAAAAAAAAAAQCAwUBBv/EADARAAIBAwIDBgMJAAAAAAAAAAABAgMEESFBEhMxBVFhccHwkbHhFCIjJTIzNIHR/9oADAMBAAIRAxEAPwC8aKKKAPDXPG++ILbRxZucpOHX+lVFuwroc1RPiXsJ4cY8xH3U5DK/IPYAoehyuOtZ14/vRXn6G12LKKrtPdYXnk0+Hm1IsPjDLiJfLRYXGdzxMxXKwvfIE1O9oeLOCjHoMsx/CvCPze1U7Vi+HOyGELScNmlb0kjVEyBz5Elj3sKSVBVZamr2hbUU3XqZ2WFp6Mb9seLGJlygVMOvX43P94jhH0FRjE7w4mS/mYmdr8vMYD8lIFTnfDZWEiWXhjiSVYWZmsAhAI9JvkHbPMWNQWZpPlVQDfIcAJjNvhNs+WdN07PuYmr+1oJKNL5fU0ptKUG6yzA9RK4P/wBVJt3/ABLxWHIEzHERcw5+8A/C/M9mvSzd/dVZ408zhS6FlFlaRlY2DXOi5G3SmPezdg4SS4N4nZuAH4lGZCtfWw+YVXVoYXehujXtrv8ADnDDfvRouvYm2osVCs0LXRuuRBGqsORFOmG51VHg3iW8zFR39PDG9vxXZSfqLf8AjVr4XnSdtDguYr30MC8o8mpKmthRRRRXoxAKKKKACiiigDw02YiBHQrIFZCPUGAK273ypBvNvlHhQVW0kv8AQDYL3c8vbWoBh9+pvNDTnzIifVHYDhHVbakdDe9Z93bOtKLTxgnCWCSy7o4BmuuFjsPmzAPsoOf1ypJvLv3Bg/QLNIQPQCBYaAE8vanjDv8AaH4Ub7sWLOOhzCqepBv2FVpv3s1G2uyjhCokYCrnbK/q6Mb6e3WuUlFS5cdlkclVemXnzPYy+Ljd3j42kJYpY2XKwW5GoFve9Nf+7DKPTDLIgyzNiPwcjllVibMdFKxC6kj0goyg5cmK8J/OnPGyqicTsEAsCzGwue9NKo+iQOjF6tlaYbbLYeWBRZWVuEx2HF5YFuEG97aFRew6VYuJgg2lhzG/ErWBFxZ0bk4B1H75ioH4gbJSSLjitxa8S/KRb1DpSDwtwm0cRKzRyXiiuC0pvZ+EkIATxBW9IOoF72qElnUOZymlnVapln7hbqjBJMGdXkdx6gCPu1HpFj7sT71McNzqOQ4vJvNtG0fx3Pw2z4gea20POm/ZfiVEZeB1KxnITE2v0Zlt6QetJwtmq6qxen0K7ibm3KTy2TuitcUoYBlIKkXBBuCDzB51srWFAooooA8JqG78b3+T9xA1pD8bDVAeQ6Mf0H0rbvvvd9nHkRXEzrfjtkiEkcQ6sbEActaq6SXmTcm5JOZJOpJ5muNgezzE3JN7nnzJ/etGCwUmImSKEcTufoqjV2/Cup5nQa0nxWJVQWcgKNSelWf4d7teRB58n/OnVTbK0ceqotuuTE9SOlK3FZUYcW+x2KyxBvDtb/Z2HgwOFcmcrnKQLqmZL2FgHY3trYD2qt9i4pp8RxLcosw8yRyC7O/HZjztdTn7VM/EHCtBj2xLoXhmiCBx/wBNwAMzyOVx1uarU7SGFxEfD6owFRuQK3B4x1INzVNmk6bkur6jtWKgqb2x18c+mnz3LRwuwGWVpTNKQb8I4iRbllottLDKnLFYYzqFDMp4bkobG+Y4hbpyptOMYBYvvHMhYIkdg7WzJBJAVVFrk9a2YhpsMFkn+1KqqFDuIuBLnWQoxY52HFparMjSiu8attbMmiwpRpWne44C2bWJACnmwvf2BqPbsbdkwEzTRKStzHiICcm4CRkeTob2PMG1Pu+23jBHG5BLO1k7NwmzHsuv0qKFSMLhje6yGVix+JpA3CzN9f8AGpSeKbbWUV06Cr140s47/IsXfHeHDYyAfZZ0Ml/UjFo2eLMlAHADENwm3Y21qFYeTn+lMtOEWNX0Z2YixvoSLZjpcH871TaTUVyy/tHszkR5kHldHnYkuzNuywkNC5Qj5dUPZl0I9rVbO7G3lxeHWQCzfC6/0uNR7aEdjVIRSVI90N5PscxZrmKQASAai2jgcyMx7HtTyMQuOisIZQyhlIKkAgjQg8xRUwK38aNnSCKDFR5iFmWUdEk4bOewZQD/AGqrSLaYIJPLUcxXSOKwyyIyOoZXUqynMFTkQe2dc77+7kybMxCmMloJCfJc56ZmCT8QFyDzA6g1FgJJ5lNyDEFtlI5BzPJU7dTUt3O8UJIYnjxd5lQDy3QKHsMuF9AVtaza8jVaviEZTZVVmyLEZjrbvW/Zsv33CNCtvzH81TUpxqLE1lHU8F0YXxRw0l1mjkRTlcgSKR+IDMfkaY/EHd7Z2Kgb7NNhIJks5ZfmSzekBMixJBFhe4qB7Kl4kF+p/S4/wrJxYZmwGV+h5X7GqY2kIS4oNr34neN4wPew95Y5zFHLI8GIjBUMGChxl8Ja4DdVNSTbOMiEX3+LbgA9YaQWPZlXNieg1qq8dscMc876Hr/NJI9hcPqax6C16vcEMxupJYaHPfLe1MTPFwKRBGrBOLJmJAHGRyGQAHvT/ujvDDHgvKOEWf4WV5wpVJCAJAo1KEqGGmbMDpcx3D4AZcQDMx55+9ulshTysfCtuldcU48LWgvzJcXFnU8xZjdyxUJxNmsS8KjL5EzA5E3b96SttJYklj8sSqzIxlNwycHGDwqL3uHsbn9qT4rFWuR0b/1sP3JP0pPhsVwkX+E8PF/Za9/eoqlCLykMzvq86bpSllPyH7DMLXQ8S31Bvbt29qVrPlnUfl2hCqqzDikC24lJBNrjMg56c6U7vbOxO0p/IgAX5nkPwxoTbibr2UZk/Ui0SLk8J9pGXDTLqkctlPLNQxUdgTf+9RUj3Z3diwOGSCG/CurH4mY6u3cmipnR1po3r3bjx2Fkw8uQbNXGqOPhde4PLmLjnTvQaAOTNsbJlwuIkhnXhkQ2Ycj0dTzVhmD9NRWGAf70Ht+1dF7/AG4MW0obG0c6A+VOBmp/pb+qM8x9RnXO+0NlzYOd4sQhR1BJGoIsbOh+ZTb+bVB6PADlsZrxhjzLfkCQKUuPUb6MP2y/itGzU4YowdeAX9zmf1NbZj8J6ftpXDh5HHwmx+E8uQP8V4xjU5hRWEwdslIUcza5PtWpsCoGd2Pc8zQAqhQXLXvyBGlug7Ctsh9JrVGoUBRootWZbKgBk2obO4HIOfzINIHm/YUv2xYOSfmiy972/inXc/w4xe0SGRfKgvnPIDYj/trrIe+Q70AMexdjS4qdIcOheVjkvIAau5+VRzP+ldLbjbmx7OwwjU8cjHimltYu/boo0A5DuTWW5+4+H2dEUgW7tbzJmsZHPc8lGdlGQqQWqaR09oooroBRRRQBrm0Psa5d2nipMQA8ztIwtm7FsuYF9NdK6ilFwbdKo3bXhycJgXnxEylwY1WNBlxM6gAs2Z10AHvSdxLFSC3NSynRjRrKrutPg/XBGgbfTKvWINxWoNWEj2zHKmDKNkLZWOoyNDvn2UXt+wrWzeoMNDr9Kxc6DmxufYZ/xQAoTID9fes+KtQegtlQAp2dNHHiIpp4FxEcd7oSAOJrFTY5NbhY2OWlX/u9tSLEQLLAQY2AsNLW+UjkRpaudJNOWo/W9WZ4IMf+NFzYeQbcrnzrn3Nh+QpOS4riPh/hsfZIOw56/VnX44LVooorQMgKKKKACiiigDw1WvjET9igW+TYqK/ewkI/UA/Siis+4/kUv7JLoyrvIGWtYSQDvRRTpA0xpYW1BrKOEFrm/wAOX50UUAKFgHej7OO9FFACrBYUGPEC5sIg3LVXW3Luanvgotmxvth/8+iiln++vexuUX+W1PP1iWpRRRThiBRRRQB//9k="/>
          <p:cNvSpPr>
            <a:spLocks noChangeAspect="1" noChangeArrowheads="1"/>
          </p:cNvSpPr>
          <p:nvPr/>
        </p:nvSpPr>
        <p:spPr bwMode="auto">
          <a:xfrm>
            <a:off x="76200" y="-469900"/>
            <a:ext cx="1143000" cy="952500"/>
          </a:xfrm>
          <a:prstGeom prst="rect">
            <a:avLst/>
          </a:prstGeom>
          <a:noFill/>
          <a:ln w="9525">
            <a:noFill/>
            <a:miter lim="800000"/>
            <a:headEnd/>
            <a:tailEnd/>
          </a:ln>
        </p:spPr>
        <p:txBody>
          <a:bodyPr/>
          <a:lstStyle/>
          <a:p>
            <a:endParaRPr lang="en-US"/>
          </a:p>
        </p:txBody>
      </p:sp>
      <p:sp>
        <p:nvSpPr>
          <p:cNvPr id="5128" name="AutoShape 14" descr="data:image/jpg;base64,/9j/4AAQSkZJRgABAQAAAQABAAD/2wCEAAkGBhQSEBIUERQTFBQVFRgaFhMYGBsYGBoWGB4VHR4WFhoYHCYgFxkjHxYUHy8gJCcpLCwsGh4xNTAqNyYtLCkBCQoKDgwOGg8PGjAkHiUzNSktKy01Lyo1LiksKjY1MC8vLSk1LDQ0Ly4tLC4yKTQpNC8sLTQvLCw2LCksLCosKf/AABEIAGQAeAMBIgACEQEDEQH/xAAcAAABBAMBAAAAAAAAAAAAAAAABAUGBwIDCAH/xAA+EAACAQIDBgQDBwEFCQAAAAABAgMAEQQhMQUGEkFRYQcTInEyQoEUI2KRobHRUnKCwcPxFRYkM0NjkqKy/8QAGgEAAgMBAQAAAAAAAAAAAAAAAAQCAwUBBv/EADARAAIBAwIDBgMJAAAAAAAAAAABAgMEESFBEhMxBVFhccHwkbHhFCIjJTIzNIHR/9oADAMBAAIRAxEAPwC8aKKKAPDXPG++ILbRxZucpOHX+lVFuwroc1RPiXsJ4cY8xH3U5DK/IPYAoehyuOtZ14/vRXn6G12LKKrtPdYXnk0+Hm1IsPjDLiJfLRYXGdzxMxXKwvfIE1O9oeLOCjHoMsx/CvCPze1U7Vi+HOyGELScNmlb0kjVEyBz5Elj3sKSVBVZamr2hbUU3XqZ2WFp6Mb9seLGJlygVMOvX43P94jhH0FRjE7w4mS/mYmdr8vMYD8lIFTnfDZWEiWXhjiSVYWZmsAhAI9JvkHbPMWNQWZpPlVQDfIcAJjNvhNs+WdN07PuYmr+1oJKNL5fU0ptKUG6yzA9RK4P/wBVJt3/ABLxWHIEzHERcw5+8A/C/M9mvSzd/dVZ408zhS6FlFlaRlY2DXOi5G3SmPezdg4SS4N4nZuAH4lGZCtfWw+YVXVoYXehujXtrv8ADnDDfvRouvYm2osVCs0LXRuuRBGqsORFOmG51VHg3iW8zFR39PDG9vxXZSfqLf8AjVr4XnSdtDguYr30MC8o8mpKmthRRRRXoxAKKKKACiiigDw02YiBHQrIFZCPUGAK273ypBvNvlHhQVW0kv8AQDYL3c8vbWoBh9+pvNDTnzIifVHYDhHVbakdDe9Z93bOtKLTxgnCWCSy7o4BmuuFjsPmzAPsoOf1ypJvLv3Bg/QLNIQPQCBYaAE8vanjDv8AaH4Ub7sWLOOhzCqepBv2FVpv3s1G2uyjhCokYCrnbK/q6Mb6e3WuUlFS5cdlkclVemXnzPYy+Ljd3j42kJYpY2XKwW5GoFve9Nf+7DKPTDLIgyzNiPwcjllVibMdFKxC6kj0goyg5cmK8J/OnPGyqicTsEAsCzGwue9NKo+iQOjF6tlaYbbLYeWBRZWVuEx2HF5YFuEG97aFRew6VYuJgg2lhzG/ErWBFxZ0bk4B1H75ioH4gbJSSLjitxa8S/KRb1DpSDwtwm0cRKzRyXiiuC0pvZ+EkIATxBW9IOoF72qElnUOZymlnVapln7hbqjBJMGdXkdx6gCPu1HpFj7sT71McNzqOQ4vJvNtG0fx3Pw2z4gea20POm/ZfiVEZeB1KxnITE2v0Zlt6QetJwtmq6qxen0K7ibm3KTy2TuitcUoYBlIKkXBBuCDzB51srWFAooooA8JqG78b3+T9xA1pD8bDVAeQ6Mf0H0rbvvvd9nHkRXEzrfjtkiEkcQ6sbEActaq6SXmTcm5JOZJOpJ5muNgezzE3JN7nnzJ/etGCwUmImSKEcTufoqjV2/Cup5nQa0nxWJVQWcgKNSelWf4d7teRB58n/OnVTbK0ceqotuuTE9SOlK3FZUYcW+x2KyxBvDtb/Z2HgwOFcmcrnKQLqmZL2FgHY3trYD2qt9i4pp8RxLcosw8yRyC7O/HZjztdTn7VM/EHCtBj2xLoXhmiCBx/wBNwAMzyOVx1uarU7SGFxEfD6owFRuQK3B4x1INzVNmk6bkur6jtWKgqb2x18c+mnz3LRwuwGWVpTNKQb8I4iRbllottLDKnLFYYzqFDMp4bkobG+Y4hbpyptOMYBYvvHMhYIkdg7WzJBJAVVFrk9a2YhpsMFkn+1KqqFDuIuBLnWQoxY52HFparMjSiu8attbMmiwpRpWne44C2bWJACnmwvf2BqPbsbdkwEzTRKStzHiICcm4CRkeTob2PMG1Pu+23jBHG5BLO1k7NwmzHsuv0qKFSMLhje6yGVix+JpA3CzN9f8AGpSeKbbWUV06Cr140s47/IsXfHeHDYyAfZZ0Ml/UjFo2eLMlAHADENwm3Y21qFYeTn+lMtOEWNX0Z2YixvoSLZjpcH871TaTUVyy/tHszkR5kHldHnYkuzNuywkNC5Qj5dUPZl0I9rVbO7G3lxeHWQCzfC6/0uNR7aEdjVIRSVI90N5PscxZrmKQASAai2jgcyMx7HtTyMQuOisIZQyhlIKkAgjQg8xRUwK38aNnSCKDFR5iFmWUdEk4bOewZQD/AGqrSLaYIJPLUcxXSOKwyyIyOoZXUqynMFTkQe2dc77+7kybMxCmMloJCfJc56ZmCT8QFyDzA6g1FgJJ5lNyDEFtlI5BzPJU7dTUt3O8UJIYnjxd5lQDy3QKHsMuF9AVtaza8jVaviEZTZVVmyLEZjrbvW/Zsv33CNCtvzH81TUpxqLE1lHU8F0YXxRw0l1mjkRTlcgSKR+IDMfkaY/EHd7Z2Kgb7NNhIJks5ZfmSzekBMixJBFhe4qB7Kl4kF+p/S4/wrJxYZmwGV+h5X7GqY2kIS4oNr34neN4wPew95Y5zFHLI8GIjBUMGChxl8Ja4DdVNSTbOMiEX3+LbgA9YaQWPZlXNieg1qq8dscMc876Hr/NJI9hcPqax6C16vcEMxupJYaHPfLe1MTPFwKRBGrBOLJmJAHGRyGQAHvT/ujvDDHgvKOEWf4WV5wpVJCAJAo1KEqGGmbMDpcx3D4AZcQDMx55+9ulshTysfCtuldcU48LWgvzJcXFnU8xZjdyxUJxNmsS8KjL5EzA5E3b96SttJYklj8sSqzIxlNwycHGDwqL3uHsbn9qT4rFWuR0b/1sP3JP0pPhsVwkX+E8PF/Za9/eoqlCLykMzvq86bpSllPyH7DMLXQ8S31Bvbt29qVrPlnUfl2hCqqzDikC24lJBNrjMg56c6U7vbOxO0p/IgAX5nkPwxoTbibr2UZk/Ui0SLk8J9pGXDTLqkctlPLNQxUdgTf+9RUj3Z3diwOGSCG/CurH4mY6u3cmipnR1po3r3bjx2Fkw8uQbNXGqOPhde4PLmLjnTvQaAOTNsbJlwuIkhnXhkQ2Ycj0dTzVhmD9NRWGAf70Ht+1dF7/AG4MW0obG0c6A+VOBmp/pb+qM8x9RnXO+0NlzYOd4sQhR1BJGoIsbOh+ZTb+bVB6PADlsZrxhjzLfkCQKUuPUb6MP2y/itGzU4YowdeAX9zmf1NbZj8J6ftpXDh5HHwmx+E8uQP8V4xjU5hRWEwdslIUcza5PtWpsCoGd2Pc8zQAqhQXLXvyBGlug7Ctsh9JrVGoUBRootWZbKgBk2obO4HIOfzINIHm/YUv2xYOSfmiy972/inXc/w4xe0SGRfKgvnPIDYj/trrIe+Q70AMexdjS4qdIcOheVjkvIAau5+VRzP+ldLbjbmx7OwwjU8cjHimltYu/boo0A5DuTWW5+4+H2dEUgW7tbzJmsZHPc8lGdlGQqQWqaR09oooroBRRRQBrm0Psa5d2nipMQA8ztIwtm7FsuYF9NdK6ilFwbdKo3bXhycJgXnxEylwY1WNBlxM6gAs2Z10AHvSdxLFSC3NSynRjRrKrutPg/XBGgbfTKvWINxWoNWEj2zHKmDKNkLZWOoyNDvn2UXt+wrWzeoMNDr9Kxc6DmxufYZ/xQAoTID9fes+KtQegtlQAp2dNHHiIpp4FxEcd7oSAOJrFTY5NbhY2OWlX/u9tSLEQLLAQY2AsNLW+UjkRpaudJNOWo/W9WZ4IMf+NFzYeQbcrnzrn3Nh+QpOS4riPh/hsfZIOw56/VnX44LVooorQMgKKKKACiiigDw1WvjET9igW+TYqK/ewkI/UA/Siis+4/kUv7JLoyrvIGWtYSQDvRRTpA0xpYW1BrKOEFrm/wAOX50UUAKFgHej7OO9FFACrBYUGPEC5sIg3LVXW3Luanvgotmxvth/8+iiln++vexuUX+W1PP1iWpRRRThiBRRRQB//9k="/>
          <p:cNvSpPr>
            <a:spLocks noChangeAspect="1" noChangeArrowheads="1"/>
          </p:cNvSpPr>
          <p:nvPr/>
        </p:nvSpPr>
        <p:spPr bwMode="auto">
          <a:xfrm>
            <a:off x="76200" y="-469900"/>
            <a:ext cx="1143000" cy="952500"/>
          </a:xfrm>
          <a:prstGeom prst="rect">
            <a:avLst/>
          </a:prstGeom>
          <a:noFill/>
          <a:ln w="9525">
            <a:noFill/>
            <a:miter lim="800000"/>
            <a:headEnd/>
            <a:tailEnd/>
          </a:ln>
        </p:spPr>
        <p:txBody>
          <a:bodyPr/>
          <a:lstStyle/>
          <a:p>
            <a:endParaRPr lang="en-US"/>
          </a:p>
        </p:txBody>
      </p:sp>
      <p:pic>
        <p:nvPicPr>
          <p:cNvPr id="5129" name="Picture 10" descr="crAZED parent.jpg"/>
          <p:cNvPicPr>
            <a:picLocks noChangeAspect="1"/>
          </p:cNvPicPr>
          <p:nvPr/>
        </p:nvPicPr>
        <p:blipFill>
          <a:blip r:embed="rId3" cstate="print"/>
          <a:srcRect/>
          <a:stretch>
            <a:fillRect/>
          </a:stretch>
        </p:blipFill>
        <p:spPr bwMode="auto">
          <a:xfrm>
            <a:off x="1981200" y="1371600"/>
            <a:ext cx="5160963" cy="3505200"/>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304800" y="274638"/>
            <a:ext cx="8382000" cy="1143000"/>
          </a:xfrm>
        </p:spPr>
        <p:txBody>
          <a:bodyPr rtlCol="0">
            <a:normAutofit fontScale="90000"/>
          </a:bodyPr>
          <a:lstStyle/>
          <a:p>
            <a:pPr eaLnBrk="1" fontAlgn="auto" hangingPunct="1">
              <a:spcAft>
                <a:spcPts val="0"/>
              </a:spcAft>
              <a:defRPr/>
            </a:pPr>
            <a:r>
              <a:rPr lang="en-US" dirty="0" smtClean="0"/>
              <a:t>Parents’ Reaction:</a:t>
            </a:r>
            <a:br>
              <a:rPr lang="en-US" dirty="0" smtClean="0"/>
            </a:br>
            <a:r>
              <a:rPr lang="en-US" dirty="0" smtClean="0"/>
              <a:t>Acting out of your feelings</a:t>
            </a:r>
          </a:p>
        </p:txBody>
      </p:sp>
      <p:pic>
        <p:nvPicPr>
          <p:cNvPr id="6147" name="Picture 2" descr="http://t3.gstatic.com/images?q=tbn:ANd9GcQwdpe7u4jWacN9tP8Xt4KcbZfVR6PxWfmbbYvrwXXDFsKLHgEuOg"/>
          <p:cNvPicPr>
            <a:picLocks noGrp="1" noChangeAspect="1" noChangeArrowheads="1"/>
          </p:cNvPicPr>
          <p:nvPr>
            <p:ph idx="1"/>
          </p:nvPr>
        </p:nvPicPr>
        <p:blipFill>
          <a:blip r:embed="rId3" cstate="print"/>
          <a:srcRect/>
          <a:stretch>
            <a:fillRect/>
          </a:stretch>
        </p:blipFill>
        <p:spPr>
          <a:xfrm>
            <a:off x="2763838" y="2719388"/>
            <a:ext cx="2951162" cy="3892550"/>
          </a:xfrm>
          <a:noFill/>
        </p:spPr>
      </p:pic>
      <p:sp>
        <p:nvSpPr>
          <p:cNvPr id="6148" name="Rectangle 3"/>
          <p:cNvSpPr>
            <a:spLocks noGrp="1" noChangeArrowheads="1"/>
          </p:cNvSpPr>
          <p:nvPr>
            <p:ph type="body" idx="4294967295"/>
          </p:nvPr>
        </p:nvSpPr>
        <p:spPr>
          <a:xfrm>
            <a:off x="1295400" y="1676400"/>
            <a:ext cx="7848600" cy="4419600"/>
          </a:xfrm>
        </p:spPr>
        <p:txBody>
          <a:bodyPr/>
          <a:lstStyle/>
          <a:p>
            <a:pPr eaLnBrk="1" hangingPunct="1">
              <a:buFont typeface="Arial" charset="0"/>
              <a:buNone/>
            </a:pPr>
            <a:r>
              <a:rPr lang="en-US" b="1" smtClean="0"/>
              <a:t>Teaches reacting out of your feelings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304800" y="274638"/>
            <a:ext cx="8686800" cy="792162"/>
          </a:xfrm>
        </p:spPr>
        <p:txBody>
          <a:bodyPr/>
          <a:lstStyle/>
          <a:p>
            <a:pPr eaLnBrk="1" hangingPunct="1"/>
            <a:r>
              <a:rPr lang="en-US" smtClean="0"/>
              <a:t>How might we </a:t>
            </a:r>
            <a:r>
              <a:rPr lang="en-US" b="1" smtClean="0"/>
              <a:t>react</a:t>
            </a:r>
            <a:r>
              <a:rPr lang="en-US" smtClean="0"/>
              <a:t> poorly to these? </a:t>
            </a:r>
          </a:p>
        </p:txBody>
      </p:sp>
      <p:sp>
        <p:nvSpPr>
          <p:cNvPr id="7171" name="Rectangle 3"/>
          <p:cNvSpPr>
            <a:spLocks noGrp="1" noChangeArrowheads="1"/>
          </p:cNvSpPr>
          <p:nvPr>
            <p:ph idx="1"/>
          </p:nvPr>
        </p:nvSpPr>
        <p:spPr>
          <a:xfrm>
            <a:off x="457200" y="1066800"/>
            <a:ext cx="8229600" cy="5059363"/>
          </a:xfrm>
        </p:spPr>
        <p:txBody>
          <a:bodyPr/>
          <a:lstStyle/>
          <a:p>
            <a:pPr eaLnBrk="1" hangingPunct="1">
              <a:buFont typeface="Arial" charset="0"/>
              <a:buNone/>
            </a:pPr>
            <a:r>
              <a:rPr lang="en-US" smtClean="0"/>
              <a:t>“My brother is so stupid. I can’t stand him.”</a:t>
            </a:r>
          </a:p>
          <a:p>
            <a:pPr eaLnBrk="1" hangingPunct="1">
              <a:buFont typeface="Arial" charset="0"/>
              <a:buNone/>
            </a:pPr>
            <a:r>
              <a:rPr lang="en-US" smtClean="0"/>
              <a:t>“Oh, I forgot to do my homework last night.”</a:t>
            </a:r>
          </a:p>
          <a:p>
            <a:pPr eaLnBrk="1" hangingPunct="1">
              <a:buFont typeface="Arial" charset="0"/>
              <a:buNone/>
            </a:pPr>
            <a:r>
              <a:rPr lang="en-US" smtClean="0"/>
              <a:t>“So, I am late but none of my friends’ parents make such s big deal about a curfew!”</a:t>
            </a:r>
          </a:p>
          <a:p>
            <a:pPr eaLnBrk="1" hangingPunct="1">
              <a:buFont typeface="Arial" charset="0"/>
              <a:buNone/>
            </a:pPr>
            <a:r>
              <a:rPr lang="en-US" smtClean="0"/>
              <a:t>“Gee, I may have flunked my math exam, I just felt tired and sleepy…”</a:t>
            </a:r>
          </a:p>
          <a:p>
            <a:pPr eaLnBrk="1" hangingPunct="1">
              <a:buFont typeface="Arial" charset="0"/>
              <a:buNone/>
            </a:pPr>
            <a:r>
              <a:rPr lang="en-US" smtClean="0"/>
              <a:t>“I lost John’s cell phone and he’s like not even speaking to me”</a:t>
            </a:r>
          </a:p>
          <a:p>
            <a:pPr eaLnBrk="1" hangingPunct="1">
              <a:buFont typeface="Arial" charset="0"/>
              <a:buNone/>
            </a:pPr>
            <a:endParaRPr lang="en-US" smtClean="0"/>
          </a:p>
        </p:txBody>
      </p:sp>
      <p:pic>
        <p:nvPicPr>
          <p:cNvPr id="7172" name="Picture 3" descr="blamingparent.jpg"/>
          <p:cNvPicPr>
            <a:picLocks noChangeAspect="1"/>
          </p:cNvPicPr>
          <p:nvPr/>
        </p:nvPicPr>
        <p:blipFill>
          <a:blip r:embed="rId3" cstate="print"/>
          <a:srcRect/>
          <a:stretch>
            <a:fillRect/>
          </a:stretch>
        </p:blipFill>
        <p:spPr bwMode="auto">
          <a:xfrm>
            <a:off x="4800600" y="4876800"/>
            <a:ext cx="3505200" cy="1981200"/>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en-US" smtClean="0"/>
              <a:t>Angry reaction leads to</a:t>
            </a:r>
          </a:p>
        </p:txBody>
      </p:sp>
      <p:pic>
        <p:nvPicPr>
          <p:cNvPr id="8195" name="Content Placeholder 3" descr="angrymom.jpg"/>
          <p:cNvPicPr>
            <a:picLocks noGrp="1" noChangeAspect="1"/>
          </p:cNvPicPr>
          <p:nvPr>
            <p:ph idx="1"/>
          </p:nvPr>
        </p:nvPicPr>
        <p:blipFill>
          <a:blip r:embed="rId3" cstate="print"/>
          <a:srcRect/>
          <a:stretch>
            <a:fillRect/>
          </a:stretch>
        </p:blipFill>
        <p:spPr>
          <a:xfrm>
            <a:off x="228600" y="2133600"/>
            <a:ext cx="4953000" cy="3475038"/>
          </a:xfrm>
        </p:spPr>
      </p:pic>
      <p:pic>
        <p:nvPicPr>
          <p:cNvPr id="8196" name="Picture 5" descr="http://t2.gstatic.com/images?q=tbn:ANd9GcRJ8xHcfEuIktbBuxgIeFF-XGQ7PWnJIh7vuIF7sZMV1fhGYGrEfA"/>
          <p:cNvPicPr>
            <a:picLocks noChangeAspect="1" noChangeArrowheads="1"/>
          </p:cNvPicPr>
          <p:nvPr/>
        </p:nvPicPr>
        <p:blipFill>
          <a:blip r:embed="rId4" cstate="print"/>
          <a:srcRect/>
          <a:stretch>
            <a:fillRect/>
          </a:stretch>
        </p:blipFill>
        <p:spPr bwMode="auto">
          <a:xfrm>
            <a:off x="5486400" y="1524000"/>
            <a:ext cx="3333750" cy="4976813"/>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0"/>
            <a:ext cx="8229600" cy="1143000"/>
          </a:xfrm>
        </p:spPr>
        <p:txBody>
          <a:bodyPr/>
          <a:lstStyle/>
          <a:p>
            <a:pPr eaLnBrk="1" hangingPunct="1"/>
            <a:r>
              <a:rPr lang="en-US" smtClean="0"/>
              <a:t>Instead, Think and </a:t>
            </a:r>
            <a:r>
              <a:rPr lang="en-US" b="1" smtClean="0"/>
              <a:t>Respond</a:t>
            </a:r>
          </a:p>
        </p:txBody>
      </p:sp>
      <p:sp>
        <p:nvSpPr>
          <p:cNvPr id="9219" name="Rectangle 3"/>
          <p:cNvSpPr>
            <a:spLocks noGrp="1" noChangeArrowheads="1"/>
          </p:cNvSpPr>
          <p:nvPr>
            <p:ph idx="1"/>
          </p:nvPr>
        </p:nvSpPr>
        <p:spPr>
          <a:xfrm>
            <a:off x="457200" y="1066800"/>
            <a:ext cx="8229600" cy="5059363"/>
          </a:xfrm>
        </p:spPr>
        <p:txBody>
          <a:bodyPr/>
          <a:lstStyle/>
          <a:p>
            <a:pPr eaLnBrk="1" hangingPunct="1">
              <a:buFont typeface="Arial" charset="0"/>
              <a:buNone/>
            </a:pPr>
            <a:r>
              <a:rPr lang="en-US" smtClean="0"/>
              <a:t>   Realize: “I am upset, rightfully, but I don’t always make the right choices or say the most helpful things when I am upset.”</a:t>
            </a:r>
          </a:p>
        </p:txBody>
      </p:sp>
      <p:pic>
        <p:nvPicPr>
          <p:cNvPr id="9220" name="Picture 3" descr="fumingparent.jpg"/>
          <p:cNvPicPr>
            <a:picLocks noChangeAspect="1"/>
          </p:cNvPicPr>
          <p:nvPr/>
        </p:nvPicPr>
        <p:blipFill>
          <a:blip r:embed="rId3" cstate="print"/>
          <a:srcRect/>
          <a:stretch>
            <a:fillRect/>
          </a:stretch>
        </p:blipFill>
        <p:spPr bwMode="auto">
          <a:xfrm>
            <a:off x="2536825" y="2667000"/>
            <a:ext cx="4108450" cy="3810000"/>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pPr eaLnBrk="1" hangingPunct="1"/>
            <a:r>
              <a:rPr lang="en-US" smtClean="0"/>
              <a:t>Teach by your Self-Control </a:t>
            </a:r>
          </a:p>
        </p:txBody>
      </p:sp>
      <p:pic>
        <p:nvPicPr>
          <p:cNvPr id="10243" name="Content Placeholder 5" descr="timeout.jpg"/>
          <p:cNvPicPr>
            <a:picLocks noGrp="1" noChangeAspect="1"/>
          </p:cNvPicPr>
          <p:nvPr>
            <p:ph idx="1"/>
          </p:nvPr>
        </p:nvPicPr>
        <p:blipFill>
          <a:blip r:embed="rId3" cstate="print"/>
          <a:srcRect/>
          <a:stretch>
            <a:fillRect/>
          </a:stretch>
        </p:blipFill>
        <p:spPr>
          <a:xfrm>
            <a:off x="1690688" y="1600200"/>
            <a:ext cx="5762625" cy="4525963"/>
          </a:xfrm>
        </p:spPr>
      </p:pic>
    </p:spTree>
  </p:cSld>
  <p:clrMapOvr>
    <a:masterClrMapping/>
  </p:clrMapOvr>
</p:sld>
</file>

<file path=ppt/theme/theme1.xml><?xml version="1.0" encoding="utf-8"?>
<a:theme xmlns:a="http://schemas.openxmlformats.org/drawingml/2006/main" name="Office Theme">
  <a:themeElements>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2160</TotalTime>
  <Words>3200</Words>
  <Application>Microsoft Office PowerPoint</Application>
  <PresentationFormat>On-screen Show (4:3)</PresentationFormat>
  <Paragraphs>169</Paragraphs>
  <Slides>27</Slides>
  <Notes>26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27</vt:i4>
      </vt:variant>
    </vt:vector>
  </HeadingPairs>
  <TitlesOfParts>
    <vt:vector size="32" baseType="lpstr">
      <vt:lpstr>Times New Roman</vt:lpstr>
      <vt:lpstr>Arial</vt:lpstr>
      <vt:lpstr>Calibri</vt:lpstr>
      <vt:lpstr>Wingdings</vt:lpstr>
      <vt:lpstr>Office Theme</vt:lpstr>
      <vt:lpstr>Parenting Teens</vt:lpstr>
      <vt:lpstr>Family is the School  of love, Parents are the teachers</vt:lpstr>
      <vt:lpstr>Goals as Parents: Teens Grow Up</vt:lpstr>
      <vt:lpstr>But Parenting Teens can be Tough</vt:lpstr>
      <vt:lpstr>Parents’ Reaction: Acting out of your feelings</vt:lpstr>
      <vt:lpstr>How might we react poorly to these? </vt:lpstr>
      <vt:lpstr>Angry reaction leads to</vt:lpstr>
      <vt:lpstr>Instead, Think and Respond</vt:lpstr>
      <vt:lpstr>Teach by your Self-Control </vt:lpstr>
      <vt:lpstr>If the child is also upset, once you are calm you need to:</vt:lpstr>
      <vt:lpstr>Listening is not</vt:lpstr>
      <vt:lpstr>How to open the channels</vt:lpstr>
      <vt:lpstr>Essential Reflective Listening Skills </vt:lpstr>
      <vt:lpstr>Reflective Listening</vt:lpstr>
      <vt:lpstr>Class Practice: Only Reflect</vt:lpstr>
      <vt:lpstr>Group Practice: Reflective Listening</vt:lpstr>
      <vt:lpstr>Group Reflective Listening Practice</vt:lpstr>
      <vt:lpstr>Reflective Listening Builds Teen’s</vt:lpstr>
      <vt:lpstr>Now - Your Time to Talk</vt:lpstr>
      <vt:lpstr>“I statement” </vt:lpstr>
      <vt:lpstr>Teens need Parent’s Wisdom  </vt:lpstr>
      <vt:lpstr> When bad choices have been made, Consequences need to be given</vt:lpstr>
      <vt:lpstr>When your child made bad choices Parents need to give consequences   </vt:lpstr>
      <vt:lpstr>Discipline Teaches Self-Discipline</vt:lpstr>
      <vt:lpstr> Summary</vt:lpstr>
      <vt:lpstr>Build a Positive Relationship</vt:lpstr>
      <vt:lpstr>Thank you!</vt:lpstr>
    </vt:vector>
  </TitlesOfParts>
  <Company>IIFWP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Parenting Teens</dc:title>
  <dc:creator>tgw</dc:creator>
  <cp:lastModifiedBy>k</cp:lastModifiedBy>
  <cp:revision>15</cp:revision>
  <cp:lastPrinted>1601-01-01T00:00:00Z</cp:lastPrinted>
  <dcterms:created xsi:type="dcterms:W3CDTF">2007-02-02T15:50:22Z</dcterms:created>
  <dcterms:modified xsi:type="dcterms:W3CDTF">2011-10-11T18:06:10Z</dcterms:modified>
</cp:coreProperties>
</file>